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9"/>
    <p:sldId id="257" r:id="rId40"/>
    <p:sldId id="258" r:id="rId41"/>
    <p:sldId id="259" r:id="rId42"/>
    <p:sldId id="260" r:id="rId43"/>
    <p:sldId id="261" r:id="rId44"/>
    <p:sldId id="262" r:id="rId45"/>
    <p:sldId id="263" r:id="rId46"/>
    <p:sldId id="264" r:id="rId47"/>
    <p:sldId id="265" r:id="rId48"/>
    <p:sldId id="266" r:id="rId49"/>
    <p:sldId id="267" r:id="rId50"/>
    <p:sldId id="268" r:id="rId51"/>
    <p:sldId id="269" r:id="rId52"/>
    <p:sldId id="270" r:id="rId53"/>
    <p:sldId id="271" r:id="rId54"/>
    <p:sldId id="272" r:id="rId55"/>
    <p:sldId id="273" r:id="rId56"/>
    <p:sldId id="274" r:id="rId57"/>
    <p:sldId id="275" r:id="rId58"/>
    <p:sldId id="276" r:id="rId59"/>
    <p:sldId id="277" r:id="rId60"/>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Oswald" charset="1" panose="00000500000000000000"/>
      <p:regular r:id="rId8"/>
    </p:embeddedFont>
    <p:embeddedFont>
      <p:font typeface="Oswald Bold"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Forum" charset="1" panose="02000000000000000000"/>
      <p:regular r:id="rId14"/>
    </p:embeddedFont>
    <p:embeddedFont>
      <p:font typeface="Montserrat Light" charset="1" panose="00000400000000000000"/>
      <p:regular r:id="rId15"/>
    </p:embeddedFont>
    <p:embeddedFont>
      <p:font typeface="Montserrat Light Bold" charset="1" panose="00000800000000000000"/>
      <p:regular r:id="rId16"/>
    </p:embeddedFont>
    <p:embeddedFont>
      <p:font typeface="Montserrat Light Italics" charset="1" panose="00000400000000000000"/>
      <p:regular r:id="rId17"/>
    </p:embeddedFont>
    <p:embeddedFont>
      <p:font typeface="Montserrat Light Bold Italics" charset="1" panose="00000800000000000000"/>
      <p:regular r:id="rId18"/>
    </p:embeddedFont>
    <p:embeddedFont>
      <p:font typeface="DM Sans" charset="1" panose="00000000000000000000"/>
      <p:regular r:id="rId19"/>
    </p:embeddedFont>
    <p:embeddedFont>
      <p:font typeface="DM Sans Bold" charset="1" panose="00000000000000000000"/>
      <p:regular r:id="rId20"/>
    </p:embeddedFont>
    <p:embeddedFont>
      <p:font typeface="DM Sans Italics" charset="1" panose="00000000000000000000"/>
      <p:regular r:id="rId21"/>
    </p:embeddedFont>
    <p:embeddedFont>
      <p:font typeface="DM Sans Bold Italics" charset="1" panose="00000000000000000000"/>
      <p:regular r:id="rId22"/>
    </p:embeddedFont>
    <p:embeddedFont>
      <p:font typeface="Open Sauce" charset="1" panose="00000500000000000000"/>
      <p:regular r:id="rId23"/>
    </p:embeddedFont>
    <p:embeddedFont>
      <p:font typeface="Open Sauce Bold" charset="1" panose="00000800000000000000"/>
      <p:regular r:id="rId24"/>
    </p:embeddedFont>
    <p:embeddedFont>
      <p:font typeface="Open Sauce Italics" charset="1" panose="00000500000000000000"/>
      <p:regular r:id="rId25"/>
    </p:embeddedFont>
    <p:embeddedFont>
      <p:font typeface="Open Sauce Bold Italics" charset="1" panose="00000800000000000000"/>
      <p:regular r:id="rId26"/>
    </p:embeddedFont>
    <p:embeddedFont>
      <p:font typeface="Open Sauce Light" charset="1" panose="00000400000000000000"/>
      <p:regular r:id="rId27"/>
    </p:embeddedFont>
    <p:embeddedFont>
      <p:font typeface="Open Sauce Light Italics" charset="1" panose="00000400000000000000"/>
      <p:regular r:id="rId28"/>
    </p:embeddedFont>
    <p:embeddedFont>
      <p:font typeface="Open Sauce Medium" charset="1" panose="00000600000000000000"/>
      <p:regular r:id="rId29"/>
    </p:embeddedFont>
    <p:embeddedFont>
      <p:font typeface="Open Sauce Medium Italics" charset="1" panose="00000600000000000000"/>
      <p:regular r:id="rId30"/>
    </p:embeddedFont>
    <p:embeddedFont>
      <p:font typeface="Open Sauce Semi-Bold" charset="1" panose="00000700000000000000"/>
      <p:regular r:id="rId31"/>
    </p:embeddedFont>
    <p:embeddedFont>
      <p:font typeface="Open Sauce Semi-Bold Italics" charset="1" panose="00000700000000000000"/>
      <p:regular r:id="rId32"/>
    </p:embeddedFont>
    <p:embeddedFont>
      <p:font typeface="Open Sauce Heavy" charset="1" panose="00000A00000000000000"/>
      <p:regular r:id="rId33"/>
    </p:embeddedFont>
    <p:embeddedFont>
      <p:font typeface="Open Sauce Heavy Italics" charset="1" panose="00000A00000000000000"/>
      <p:regular r:id="rId34"/>
    </p:embeddedFont>
    <p:embeddedFont>
      <p:font typeface="Alice" charset="1" panose="00000500000000000000"/>
      <p:regular r:id="rId35"/>
    </p:embeddedFont>
    <p:embeddedFont>
      <p:font typeface="Alice Bold" charset="1" panose="00000500000000000000"/>
      <p:regular r:id="rId36"/>
    </p:embeddedFont>
    <p:embeddedFont>
      <p:font typeface="Alice Italics" charset="1" panose="00000500000000000000"/>
      <p:regular r:id="rId37"/>
    </p:embeddedFont>
    <p:embeddedFont>
      <p:font typeface="Alice Bold Italics" charset="1" panose="0000050000000000000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slides/slide1.xml" Type="http://schemas.openxmlformats.org/officeDocument/2006/relationships/slide"/><Relationship Id="rId4" Target="theme/theme1.xml" Type="http://schemas.openxmlformats.org/officeDocument/2006/relationships/theme"/><Relationship Id="rId40" Target="slides/slide2.xml" Type="http://schemas.openxmlformats.org/officeDocument/2006/relationships/slide"/><Relationship Id="rId41" Target="slides/slide3.xml" Type="http://schemas.openxmlformats.org/officeDocument/2006/relationships/slide"/><Relationship Id="rId42" Target="slides/slide4.xml" Type="http://schemas.openxmlformats.org/officeDocument/2006/relationships/slide"/><Relationship Id="rId43" Target="slides/slide5.xml" Type="http://schemas.openxmlformats.org/officeDocument/2006/relationships/slide"/><Relationship Id="rId44" Target="slides/slide6.xml" Type="http://schemas.openxmlformats.org/officeDocument/2006/relationships/slide"/><Relationship Id="rId45" Target="slides/slide7.xml" Type="http://schemas.openxmlformats.org/officeDocument/2006/relationships/slide"/><Relationship Id="rId46" Target="slides/slide8.xml" Type="http://schemas.openxmlformats.org/officeDocument/2006/relationships/slide"/><Relationship Id="rId47" Target="slides/slide9.xml" Type="http://schemas.openxmlformats.org/officeDocument/2006/relationships/slide"/><Relationship Id="rId48" Target="slides/slide10.xml" Type="http://schemas.openxmlformats.org/officeDocument/2006/relationships/slide"/><Relationship Id="rId49" Target="slides/slide11.xml" Type="http://schemas.openxmlformats.org/officeDocument/2006/relationships/slide"/><Relationship Id="rId5" Target="tableStyles.xml" Type="http://schemas.openxmlformats.org/officeDocument/2006/relationships/tableStyles"/><Relationship Id="rId50" Target="slides/slide12.xml" Type="http://schemas.openxmlformats.org/officeDocument/2006/relationships/slide"/><Relationship Id="rId51" Target="slides/slide13.xml" Type="http://schemas.openxmlformats.org/officeDocument/2006/relationships/slide"/><Relationship Id="rId52" Target="slides/slide14.xml" Type="http://schemas.openxmlformats.org/officeDocument/2006/relationships/slide"/><Relationship Id="rId53" Target="slides/slide15.xml" Type="http://schemas.openxmlformats.org/officeDocument/2006/relationships/slide"/><Relationship Id="rId54" Target="slides/slide16.xml" Type="http://schemas.openxmlformats.org/officeDocument/2006/relationships/slide"/><Relationship Id="rId55" Target="slides/slide17.xml" Type="http://schemas.openxmlformats.org/officeDocument/2006/relationships/slide"/><Relationship Id="rId56" Target="slides/slide18.xml" Type="http://schemas.openxmlformats.org/officeDocument/2006/relationships/slide"/><Relationship Id="rId57" Target="slides/slide19.xml" Type="http://schemas.openxmlformats.org/officeDocument/2006/relationships/slide"/><Relationship Id="rId58" Target="slides/slide20.xml" Type="http://schemas.openxmlformats.org/officeDocument/2006/relationships/slide"/><Relationship Id="rId59" Target="slides/slide21.xml" Type="http://schemas.openxmlformats.org/officeDocument/2006/relationships/slide"/><Relationship Id="rId6" Target="fonts/font6.fntdata" Type="http://schemas.openxmlformats.org/officeDocument/2006/relationships/font"/><Relationship Id="rId60" Target="slides/slide22.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3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35.png" Type="http://schemas.openxmlformats.org/officeDocument/2006/relationships/image"/><Relationship Id="rId8" Target="../media/image36.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37.png" Type="http://schemas.openxmlformats.org/officeDocument/2006/relationships/image"/><Relationship Id="rId8" Target="../media/image38.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11" Target="../media/image33.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39.png" Type="http://schemas.openxmlformats.org/officeDocument/2006/relationships/image"/><Relationship Id="rId8" Target="../media/image40.png" Type="http://schemas.openxmlformats.org/officeDocument/2006/relationships/image"/><Relationship Id="rId9" Target="../media/image41.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43.png" Type="http://schemas.openxmlformats.org/officeDocument/2006/relationships/image"/><Relationship Id="rId12" Target="../media/image32.png" Type="http://schemas.openxmlformats.org/officeDocument/2006/relationships/image"/><Relationship Id="rId13" Target="../media/image33.svg" Type="http://schemas.openxmlformats.org/officeDocument/2006/relationships/image"/><Relationship Id="rId14" Target="../media/image23.png" Type="http://schemas.openxmlformats.org/officeDocument/2006/relationships/image"/><Relationship Id="rId15" Target="../media/image24.svg" Type="http://schemas.openxmlformats.org/officeDocument/2006/relationships/image"/><Relationship Id="rId2" Target="../media/image1.png" Type="http://schemas.openxmlformats.org/officeDocument/2006/relationships/image"/><Relationship Id="rId3" Target="../media/image5.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11" Target="../media/image23.png" Type="http://schemas.openxmlformats.org/officeDocument/2006/relationships/image"/><Relationship Id="rId12" Target="../media/image24.svg" Type="http://schemas.openxmlformats.org/officeDocument/2006/relationships/image"/><Relationship Id="rId2" Target="../media/image1.png" Type="http://schemas.openxmlformats.org/officeDocument/2006/relationships/image"/><Relationship Id="rId3" Target="../media/image5.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4.png" Type="http://schemas.openxmlformats.org/officeDocument/2006/relationships/image"/><Relationship Id="rId7" Target="../media/image45.png" Type="http://schemas.openxmlformats.org/officeDocument/2006/relationships/image"/><Relationship Id="rId8" Target="../media/image46.png" Type="http://schemas.openxmlformats.org/officeDocument/2006/relationships/image"/><Relationship Id="rId9" Target="../media/image47.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49.png" Type="http://schemas.openxmlformats.org/officeDocument/2006/relationships/image"/><Relationship Id="rId8" Target="../media/image50.png" Type="http://schemas.openxmlformats.org/officeDocument/2006/relationships/image"/><Relationship Id="rId9" Target="../media/image51.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52.png" Type="http://schemas.openxmlformats.org/officeDocument/2006/relationships/image"/><Relationship Id="rId8" Target="../media/image53.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54.png" Type="http://schemas.openxmlformats.org/officeDocument/2006/relationships/image"/><Relationship Id="rId8" Target="../media/image55.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56.png" Type="http://schemas.openxmlformats.org/officeDocument/2006/relationships/image"/><Relationship Id="rId8" Target="../media/image57.png" Type="http://schemas.openxmlformats.org/officeDocument/2006/relationships/image"/><Relationship Id="rId9" Target="../media/image5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https://en.wikipedia.org/wiki/Genetic_mutation" TargetMode="External" Type="http://schemas.openxmlformats.org/officeDocument/2006/relationships/hyperlink"/><Relationship Id="rId12" Target="https://en.wikipedia.org/wiki/Cancer" TargetMode="External" Type="http://schemas.openxmlformats.org/officeDocument/2006/relationships/hyperlink"/><Relationship Id="rId13" Target="https://en.wikipedia.org/wiki/Genome_sequencing" TargetMode="External" Type="http://schemas.openxmlformats.org/officeDocument/2006/relationships/hyperlink"/><Relationship Id="rId14" Target="https://en.wikipedia.org/wiki/Bioinformatics" TargetMode="External" Type="http://schemas.openxmlformats.org/officeDocument/2006/relationships/hyperlink"/><Relationship Id="rId2" Target="../media/image1.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2.png" Type="http://schemas.openxmlformats.org/officeDocument/2006/relationships/image"/><Relationship Id="rId9" Target="../media/image3.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59.png" Type="http://schemas.openxmlformats.org/officeDocument/2006/relationships/image"/><Relationship Id="rId9" Target="../media/image60.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61.png" Type="http://schemas.openxmlformats.org/officeDocument/2006/relationships/image"/><Relationship Id="rId8" Target="../media/image62.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3.png" Type="http://schemas.openxmlformats.org/officeDocument/2006/relationships/image"/><Relationship Id="rId6" Target="../media/image6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15.gif"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gif" Type="http://schemas.openxmlformats.org/officeDocument/2006/relationships/image"/><Relationship Id="rId9" Target="../media/image17.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media/image5.pn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7.png" Type="http://schemas.openxmlformats.org/officeDocument/2006/relationships/image"/><Relationship Id="rId8" Target="../media/image2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9.png" Type="http://schemas.openxmlformats.org/officeDocument/2006/relationships/image"/><Relationship Id="rId8" Target="../media/image3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58071"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4236347" y="3202251"/>
            <a:ext cx="9917327" cy="2984623"/>
            <a:chOff x="0" y="0"/>
            <a:chExt cx="1915197" cy="576379"/>
          </a:xfrm>
        </p:grpSpPr>
        <p:sp>
          <p:nvSpPr>
            <p:cNvPr name="Freeform 6" id="6"/>
            <p:cNvSpPr/>
            <p:nvPr/>
          </p:nvSpPr>
          <p:spPr>
            <a:xfrm flipH="false" flipV="false" rot="0">
              <a:off x="0" y="0"/>
              <a:ext cx="1915197" cy="576379"/>
            </a:xfrm>
            <a:custGeom>
              <a:avLst/>
              <a:gdLst/>
              <a:ahLst/>
              <a:cxnLst/>
              <a:rect r="r" b="b" t="t" l="l"/>
              <a:pathLst>
                <a:path h="576379" w="1915197">
                  <a:moveTo>
                    <a:pt x="0" y="0"/>
                  </a:moveTo>
                  <a:lnTo>
                    <a:pt x="1915197" y="0"/>
                  </a:lnTo>
                  <a:lnTo>
                    <a:pt x="1915197" y="576379"/>
                  </a:lnTo>
                  <a:lnTo>
                    <a:pt x="0" y="576379"/>
                  </a:lnTo>
                  <a:close/>
                </a:path>
              </a:pathLst>
            </a:custGeom>
            <a:solidFill>
              <a:srgbClr val="000000">
                <a:alpha val="0"/>
              </a:srgbClr>
            </a:solidFill>
            <a:ln w="38100" cap="sq">
              <a:solidFill>
                <a:srgbClr val="000000"/>
              </a:solidFill>
              <a:prstDash val="solid"/>
              <a:miter/>
            </a:ln>
          </p:spPr>
        </p:sp>
        <p:sp>
          <p:nvSpPr>
            <p:cNvPr name="TextBox 7" id="7"/>
            <p:cNvSpPr txBox="true"/>
            <p:nvPr/>
          </p:nvSpPr>
          <p:spPr>
            <a:xfrm>
              <a:off x="0" y="-19050"/>
              <a:ext cx="1915197" cy="595429"/>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5898033" y="578733"/>
            <a:ext cx="856894" cy="899935"/>
          </a:xfrm>
          <a:custGeom>
            <a:avLst/>
            <a:gdLst/>
            <a:ahLst/>
            <a:cxnLst/>
            <a:rect r="r" b="b" t="t" l="l"/>
            <a:pathLst>
              <a:path h="899935" w="856894">
                <a:moveTo>
                  <a:pt x="0" y="0"/>
                </a:moveTo>
                <a:lnTo>
                  <a:pt x="856894" y="0"/>
                </a:lnTo>
                <a:lnTo>
                  <a:pt x="856894" y="899934"/>
                </a:lnTo>
                <a:lnTo>
                  <a:pt x="0" y="899934"/>
                </a:lnTo>
                <a:lnTo>
                  <a:pt x="0" y="0"/>
                </a:lnTo>
                <a:close/>
              </a:path>
            </a:pathLst>
          </a:custGeom>
          <a:blipFill>
            <a:blip r:embed="rId5"/>
            <a:stretch>
              <a:fillRect l="0" t="0" r="0" b="0"/>
            </a:stretch>
          </a:blipFill>
          <a:ln cap="sq">
            <a:noFill/>
            <a:prstDash val="solid"/>
            <a:miter/>
          </a:ln>
        </p:spPr>
      </p:sp>
      <p:sp>
        <p:nvSpPr>
          <p:cNvPr name="TextBox 9" id="9"/>
          <p:cNvSpPr txBox="true"/>
          <p:nvPr/>
        </p:nvSpPr>
        <p:spPr>
          <a:xfrm rot="0">
            <a:off x="4236347" y="3760089"/>
            <a:ext cx="9815307" cy="1652397"/>
          </a:xfrm>
          <a:prstGeom prst="rect">
            <a:avLst/>
          </a:prstGeom>
        </p:spPr>
        <p:txBody>
          <a:bodyPr anchor="t" rtlCol="false" tIns="0" lIns="0" bIns="0" rIns="0">
            <a:spAutoFit/>
          </a:bodyPr>
          <a:lstStyle/>
          <a:p>
            <a:pPr algn="ctr">
              <a:lnSpc>
                <a:spcPts val="6623"/>
              </a:lnSpc>
            </a:pPr>
            <a:r>
              <a:rPr lang="en-US" sz="4800" spc="470">
                <a:solidFill>
                  <a:srgbClr val="231F20"/>
                </a:solidFill>
                <a:latin typeface="Oswald Bold"/>
              </a:rPr>
              <a:t>DIFFERENTIAL GENE EXPRESSION ANALYSIS</a:t>
            </a:r>
          </a:p>
        </p:txBody>
      </p:sp>
      <p:sp>
        <p:nvSpPr>
          <p:cNvPr name="TextBox 10" id="10"/>
          <p:cNvSpPr txBox="true"/>
          <p:nvPr/>
        </p:nvSpPr>
        <p:spPr>
          <a:xfrm rot="0">
            <a:off x="2719596" y="7482578"/>
            <a:ext cx="12848809" cy="441638"/>
          </a:xfrm>
          <a:prstGeom prst="rect">
            <a:avLst/>
          </a:prstGeom>
        </p:spPr>
        <p:txBody>
          <a:bodyPr anchor="t" rtlCol="false" tIns="0" lIns="0" bIns="0" rIns="0">
            <a:spAutoFit/>
          </a:bodyPr>
          <a:lstStyle/>
          <a:p>
            <a:pPr algn="ctr">
              <a:lnSpc>
                <a:spcPts val="3661"/>
              </a:lnSpc>
            </a:pPr>
            <a:r>
              <a:rPr lang="en-US" sz="2653" spc="140">
                <a:solidFill>
                  <a:srgbClr val="231F20"/>
                </a:solidFill>
                <a:latin typeface="Montserrat Classic Bold"/>
              </a:rPr>
              <a:t>SARTHAK RAY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887923">
            <a:off x="-2683214" y="7543802"/>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88558" y="7321648"/>
            <a:ext cx="7830654" cy="1656470"/>
            <a:chOff x="0" y="0"/>
            <a:chExt cx="3000262" cy="634665"/>
          </a:xfrm>
        </p:grpSpPr>
        <p:sp>
          <p:nvSpPr>
            <p:cNvPr name="Freeform 4" id="4"/>
            <p:cNvSpPr/>
            <p:nvPr/>
          </p:nvSpPr>
          <p:spPr>
            <a:xfrm flipH="false" flipV="false" rot="0">
              <a:off x="0" y="0"/>
              <a:ext cx="3000262" cy="634665"/>
            </a:xfrm>
            <a:custGeom>
              <a:avLst/>
              <a:gdLst/>
              <a:ahLst/>
              <a:cxnLst/>
              <a:rect r="r" b="b" t="t" l="l"/>
              <a:pathLst>
                <a:path h="634665" w="3000262">
                  <a:moveTo>
                    <a:pt x="0" y="0"/>
                  </a:moveTo>
                  <a:lnTo>
                    <a:pt x="3000262" y="0"/>
                  </a:lnTo>
                  <a:lnTo>
                    <a:pt x="3000262" y="634665"/>
                  </a:lnTo>
                  <a:lnTo>
                    <a:pt x="0" y="634665"/>
                  </a:lnTo>
                  <a:close/>
                </a:path>
              </a:pathLst>
            </a:custGeom>
            <a:solidFill>
              <a:srgbClr val="EFEFEF"/>
            </a:solidFill>
          </p:spPr>
        </p:sp>
        <p:sp>
          <p:nvSpPr>
            <p:cNvPr name="TextBox 5" id="5"/>
            <p:cNvSpPr txBox="true"/>
            <p:nvPr/>
          </p:nvSpPr>
          <p:spPr>
            <a:xfrm>
              <a:off x="0" y="-19050"/>
              <a:ext cx="3000262" cy="653715"/>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887923">
            <a:off x="12076940" y="-3354783"/>
            <a:ext cx="7032580" cy="7216267"/>
          </a:xfrm>
          <a:custGeom>
            <a:avLst/>
            <a:gdLst/>
            <a:ahLst/>
            <a:cxnLst/>
            <a:rect r="r" b="b" t="t" l="l"/>
            <a:pathLst>
              <a:path h="7216267" w="7032580">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6333169" y="8069439"/>
            <a:ext cx="2094695" cy="2377721"/>
            <a:chOff x="0" y="0"/>
            <a:chExt cx="551689" cy="626231"/>
          </a:xfrm>
        </p:grpSpPr>
        <p:sp>
          <p:nvSpPr>
            <p:cNvPr name="Freeform 8" id="8"/>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9" id="9"/>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grpSp>
        <p:nvGrpSpPr>
          <p:cNvPr name="Group 10" id="10"/>
          <p:cNvGrpSpPr/>
          <p:nvPr/>
        </p:nvGrpSpPr>
        <p:grpSpPr>
          <a:xfrm rot="0">
            <a:off x="-224419" y="-1349021"/>
            <a:ext cx="2094695" cy="2377721"/>
            <a:chOff x="0" y="0"/>
            <a:chExt cx="551689" cy="626231"/>
          </a:xfrm>
        </p:grpSpPr>
        <p:sp>
          <p:nvSpPr>
            <p:cNvPr name="Freeform 11" id="11"/>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12" id="12"/>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sp>
        <p:nvSpPr>
          <p:cNvPr name="Freeform 13" id="13"/>
          <p:cNvSpPr/>
          <p:nvPr/>
        </p:nvSpPr>
        <p:spPr>
          <a:xfrm flipH="false" flipV="false" rot="0">
            <a:off x="9515237" y="5241757"/>
            <a:ext cx="8474146" cy="897419"/>
          </a:xfrm>
          <a:custGeom>
            <a:avLst/>
            <a:gdLst/>
            <a:ahLst/>
            <a:cxnLst/>
            <a:rect r="r" b="b" t="t" l="l"/>
            <a:pathLst>
              <a:path h="897419" w="8474146">
                <a:moveTo>
                  <a:pt x="0" y="0"/>
                </a:moveTo>
                <a:lnTo>
                  <a:pt x="8474146" y="0"/>
                </a:lnTo>
                <a:lnTo>
                  <a:pt x="8474146" y="897419"/>
                </a:lnTo>
                <a:lnTo>
                  <a:pt x="0" y="897419"/>
                </a:lnTo>
                <a:lnTo>
                  <a:pt x="0" y="0"/>
                </a:lnTo>
                <a:close/>
              </a:path>
            </a:pathLst>
          </a:custGeom>
          <a:blipFill>
            <a:blip r:embed="rId4"/>
            <a:stretch>
              <a:fillRect l="0" t="-86495" r="0" b="0"/>
            </a:stretch>
          </a:blipFill>
        </p:spPr>
      </p:sp>
      <p:grpSp>
        <p:nvGrpSpPr>
          <p:cNvPr name="Group 14" id="14"/>
          <p:cNvGrpSpPr/>
          <p:nvPr/>
        </p:nvGrpSpPr>
        <p:grpSpPr>
          <a:xfrm rot="0">
            <a:off x="9515237" y="2297054"/>
            <a:ext cx="8474146" cy="3153662"/>
            <a:chOff x="0" y="0"/>
            <a:chExt cx="3246812" cy="1208305"/>
          </a:xfrm>
        </p:grpSpPr>
        <p:sp>
          <p:nvSpPr>
            <p:cNvPr name="Freeform 15" id="15"/>
            <p:cNvSpPr/>
            <p:nvPr/>
          </p:nvSpPr>
          <p:spPr>
            <a:xfrm flipH="false" flipV="false" rot="0">
              <a:off x="0" y="0"/>
              <a:ext cx="3246812" cy="1208305"/>
            </a:xfrm>
            <a:custGeom>
              <a:avLst/>
              <a:gdLst/>
              <a:ahLst/>
              <a:cxnLst/>
              <a:rect r="r" b="b" t="t" l="l"/>
              <a:pathLst>
                <a:path h="1208305" w="3246812">
                  <a:moveTo>
                    <a:pt x="0" y="0"/>
                  </a:moveTo>
                  <a:lnTo>
                    <a:pt x="3246812" y="0"/>
                  </a:lnTo>
                  <a:lnTo>
                    <a:pt x="3246812" y="1208305"/>
                  </a:lnTo>
                  <a:lnTo>
                    <a:pt x="0" y="1208305"/>
                  </a:lnTo>
                  <a:close/>
                </a:path>
              </a:pathLst>
            </a:custGeom>
            <a:solidFill>
              <a:srgbClr val="EFEFEF"/>
            </a:solidFill>
          </p:spPr>
        </p:sp>
        <p:sp>
          <p:nvSpPr>
            <p:cNvPr name="TextBox 16" id="16"/>
            <p:cNvSpPr txBox="true"/>
            <p:nvPr/>
          </p:nvSpPr>
          <p:spPr>
            <a:xfrm>
              <a:off x="0" y="-19050"/>
              <a:ext cx="3246812" cy="1227355"/>
            </a:xfrm>
            <a:prstGeom prst="rect">
              <a:avLst/>
            </a:prstGeom>
          </p:spPr>
          <p:txBody>
            <a:bodyPr anchor="ctr" rtlCol="false" tIns="50800" lIns="50800" bIns="50800" rIns="50800"/>
            <a:lstStyle/>
            <a:p>
              <a:pPr algn="ctr">
                <a:lnSpc>
                  <a:spcPts val="2859"/>
                </a:lnSpc>
              </a:pPr>
            </a:p>
          </p:txBody>
        </p:sp>
      </p:grpSp>
      <p:sp>
        <p:nvSpPr>
          <p:cNvPr name="Freeform 17" id="17"/>
          <p:cNvSpPr/>
          <p:nvPr/>
        </p:nvSpPr>
        <p:spPr>
          <a:xfrm flipH="false" flipV="false" rot="0">
            <a:off x="1028700" y="2005093"/>
            <a:ext cx="8115300" cy="4122057"/>
          </a:xfrm>
          <a:custGeom>
            <a:avLst/>
            <a:gdLst/>
            <a:ahLst/>
            <a:cxnLst/>
            <a:rect r="r" b="b" t="t" l="l"/>
            <a:pathLst>
              <a:path h="4122057" w="8115300">
                <a:moveTo>
                  <a:pt x="0" y="0"/>
                </a:moveTo>
                <a:lnTo>
                  <a:pt x="8115300" y="0"/>
                </a:lnTo>
                <a:lnTo>
                  <a:pt x="8115300" y="4122057"/>
                </a:lnTo>
                <a:lnTo>
                  <a:pt x="0" y="4122057"/>
                </a:lnTo>
                <a:lnTo>
                  <a:pt x="0" y="0"/>
                </a:lnTo>
                <a:close/>
              </a:path>
            </a:pathLst>
          </a:custGeom>
          <a:blipFill>
            <a:blip r:embed="rId5"/>
            <a:stretch>
              <a:fillRect l="0" t="0" r="0" b="0"/>
            </a:stretch>
          </a:blipFill>
        </p:spPr>
      </p:sp>
      <p:sp>
        <p:nvSpPr>
          <p:cNvPr name="Freeform 18" id="18"/>
          <p:cNvSpPr/>
          <p:nvPr/>
        </p:nvSpPr>
        <p:spPr>
          <a:xfrm flipH="false" flipV="false" rot="5400000">
            <a:off x="8900675" y="6193194"/>
            <a:ext cx="990326" cy="882290"/>
          </a:xfrm>
          <a:custGeom>
            <a:avLst/>
            <a:gdLst/>
            <a:ahLst/>
            <a:cxnLst/>
            <a:rect r="r" b="b" t="t" l="l"/>
            <a:pathLst>
              <a:path h="882290" w="990326">
                <a:moveTo>
                  <a:pt x="0" y="0"/>
                </a:moveTo>
                <a:lnTo>
                  <a:pt x="990326" y="0"/>
                </a:lnTo>
                <a:lnTo>
                  <a:pt x="990326" y="882290"/>
                </a:lnTo>
                <a:lnTo>
                  <a:pt x="0" y="8822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688558" y="8978118"/>
            <a:ext cx="7830654" cy="831254"/>
          </a:xfrm>
          <a:custGeom>
            <a:avLst/>
            <a:gdLst/>
            <a:ahLst/>
            <a:cxnLst/>
            <a:rect r="r" b="b" t="t" l="l"/>
            <a:pathLst>
              <a:path h="831254" w="7830654">
                <a:moveTo>
                  <a:pt x="0" y="0"/>
                </a:moveTo>
                <a:lnTo>
                  <a:pt x="7830654" y="0"/>
                </a:lnTo>
                <a:lnTo>
                  <a:pt x="7830654" y="831253"/>
                </a:lnTo>
                <a:lnTo>
                  <a:pt x="0" y="831253"/>
                </a:lnTo>
                <a:lnTo>
                  <a:pt x="0" y="0"/>
                </a:lnTo>
                <a:close/>
              </a:path>
            </a:pathLst>
          </a:custGeom>
          <a:blipFill>
            <a:blip r:embed="rId4"/>
            <a:stretch>
              <a:fillRect l="0" t="-86495" r="-238" b="0"/>
            </a:stretch>
          </a:blipFill>
        </p:spPr>
      </p:sp>
      <p:sp>
        <p:nvSpPr>
          <p:cNvPr name="Freeform 20" id="20"/>
          <p:cNvSpPr/>
          <p:nvPr/>
        </p:nvSpPr>
        <p:spPr>
          <a:xfrm flipH="false" flipV="false" rot="0">
            <a:off x="9490491" y="5993641"/>
            <a:ext cx="6496187" cy="4113810"/>
          </a:xfrm>
          <a:custGeom>
            <a:avLst/>
            <a:gdLst/>
            <a:ahLst/>
            <a:cxnLst/>
            <a:rect r="r" b="b" t="t" l="l"/>
            <a:pathLst>
              <a:path h="4113810" w="6496187">
                <a:moveTo>
                  <a:pt x="0" y="0"/>
                </a:moveTo>
                <a:lnTo>
                  <a:pt x="6496187" y="0"/>
                </a:lnTo>
                <a:lnTo>
                  <a:pt x="6496187" y="4113810"/>
                </a:lnTo>
                <a:lnTo>
                  <a:pt x="0" y="4113810"/>
                </a:lnTo>
                <a:lnTo>
                  <a:pt x="0" y="0"/>
                </a:lnTo>
                <a:close/>
              </a:path>
            </a:pathLst>
          </a:custGeom>
          <a:blipFill>
            <a:blip r:embed="rId8"/>
            <a:stretch>
              <a:fillRect l="0" t="-1181" r="0" b="-1181"/>
            </a:stretch>
          </a:blipFill>
        </p:spPr>
      </p:sp>
      <p:sp>
        <p:nvSpPr>
          <p:cNvPr name="TextBox 21" id="21"/>
          <p:cNvSpPr txBox="true"/>
          <p:nvPr/>
        </p:nvSpPr>
        <p:spPr>
          <a:xfrm rot="0">
            <a:off x="2424684" y="762078"/>
            <a:ext cx="9537014" cy="989077"/>
          </a:xfrm>
          <a:prstGeom prst="rect">
            <a:avLst/>
          </a:prstGeom>
        </p:spPr>
        <p:txBody>
          <a:bodyPr anchor="t" rtlCol="false" tIns="0" lIns="0" bIns="0" rIns="0">
            <a:spAutoFit/>
          </a:bodyPr>
          <a:lstStyle/>
          <a:p>
            <a:pPr marL="0" indent="0" lvl="0">
              <a:lnSpc>
                <a:spcPts val="8141"/>
              </a:lnSpc>
              <a:spcBef>
                <a:spcPct val="0"/>
              </a:spcBef>
            </a:pPr>
            <a:r>
              <a:rPr lang="en-US" sz="5899" spc="578">
                <a:solidFill>
                  <a:srgbClr val="231F20"/>
                </a:solidFill>
                <a:latin typeface="Oswald Bold"/>
              </a:rPr>
              <a:t>CODE</a:t>
            </a:r>
          </a:p>
        </p:txBody>
      </p:sp>
      <p:sp>
        <p:nvSpPr>
          <p:cNvPr name="TextBox 22" id="22"/>
          <p:cNvSpPr txBox="true"/>
          <p:nvPr/>
        </p:nvSpPr>
        <p:spPr>
          <a:xfrm rot="0">
            <a:off x="9836983" y="2467913"/>
            <a:ext cx="7830654" cy="2773844"/>
          </a:xfrm>
          <a:prstGeom prst="rect">
            <a:avLst/>
          </a:prstGeom>
        </p:spPr>
        <p:txBody>
          <a:bodyPr anchor="t" rtlCol="false" tIns="0" lIns="0" bIns="0" rIns="0">
            <a:spAutoFit/>
          </a:bodyPr>
          <a:lstStyle/>
          <a:p>
            <a:pPr marL="498983" indent="-249492" lvl="1">
              <a:lnSpc>
                <a:spcPts val="3189"/>
              </a:lnSpc>
              <a:buFont typeface="Arial"/>
              <a:buChar char="•"/>
            </a:pPr>
            <a:r>
              <a:rPr lang="en-US" sz="2311" spc="226">
                <a:solidFill>
                  <a:srgbClr val="231F20"/>
                </a:solidFill>
                <a:latin typeface="Montserrat Light"/>
              </a:rPr>
              <a:t>We now run a for loop; extracting the subfolder name which will give us the sample ID and opening the tsv file in each of them.</a:t>
            </a:r>
          </a:p>
          <a:p>
            <a:pPr algn="l" marL="498983" indent="-249492" lvl="1">
              <a:lnSpc>
                <a:spcPts val="3189"/>
              </a:lnSpc>
              <a:buFont typeface="Arial"/>
              <a:buChar char="•"/>
            </a:pPr>
            <a:r>
              <a:rPr lang="en-US" sz="2311" spc="226">
                <a:solidFill>
                  <a:srgbClr val="231F20"/>
                </a:solidFill>
                <a:latin typeface="Montserrat Light"/>
              </a:rPr>
              <a:t>We will use the count data for unstranded column and thus extract and refine this column. </a:t>
            </a:r>
          </a:p>
        </p:txBody>
      </p:sp>
      <p:sp>
        <p:nvSpPr>
          <p:cNvPr name="TextBox 23" id="23"/>
          <p:cNvSpPr txBox="true"/>
          <p:nvPr/>
        </p:nvSpPr>
        <p:spPr>
          <a:xfrm rot="0">
            <a:off x="688558" y="7540647"/>
            <a:ext cx="7830654" cy="1180371"/>
          </a:xfrm>
          <a:prstGeom prst="rect">
            <a:avLst/>
          </a:prstGeom>
        </p:spPr>
        <p:txBody>
          <a:bodyPr anchor="t" rtlCol="false" tIns="0" lIns="0" bIns="0" rIns="0">
            <a:spAutoFit/>
          </a:bodyPr>
          <a:lstStyle/>
          <a:p>
            <a:pPr marL="498983" indent="-249492" lvl="1">
              <a:lnSpc>
                <a:spcPts val="3189"/>
              </a:lnSpc>
              <a:buFont typeface="Arial"/>
              <a:buChar char="•"/>
            </a:pPr>
            <a:r>
              <a:rPr lang="en-US" sz="2311" spc="226">
                <a:solidFill>
                  <a:srgbClr val="231F20"/>
                </a:solidFill>
                <a:latin typeface="Montserrat Light"/>
              </a:rPr>
              <a:t>We will add this column under the respective sample ID.</a:t>
            </a:r>
          </a:p>
          <a:p>
            <a:pPr algn="l" marL="498983" indent="-249492" lvl="1">
              <a:lnSpc>
                <a:spcPts val="3189"/>
              </a:lnSpc>
              <a:buFont typeface="Arial"/>
              <a:buChar char="•"/>
            </a:pPr>
            <a:r>
              <a:rPr lang="en-US" sz="2311" spc="226">
                <a:solidFill>
                  <a:srgbClr val="231F20"/>
                </a:solidFill>
                <a:latin typeface="Montserrat Light"/>
              </a:rPr>
              <a:t>Finally we will export it into an excel file.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887923">
            <a:off x="-2683214" y="7543802"/>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87923">
            <a:off x="12076940" y="-3354783"/>
            <a:ext cx="7032580" cy="7216267"/>
          </a:xfrm>
          <a:custGeom>
            <a:avLst/>
            <a:gdLst/>
            <a:ahLst/>
            <a:cxnLst/>
            <a:rect r="r" b="b" t="t" l="l"/>
            <a:pathLst>
              <a:path h="7216267" w="7032580">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6333169" y="8069439"/>
            <a:ext cx="2094695" cy="2377721"/>
            <a:chOff x="0" y="0"/>
            <a:chExt cx="551689" cy="626231"/>
          </a:xfrm>
        </p:grpSpPr>
        <p:sp>
          <p:nvSpPr>
            <p:cNvPr name="Freeform 5" id="5"/>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6" id="6"/>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0">
            <a:off x="-224419" y="-1349021"/>
            <a:ext cx="2094695" cy="2377721"/>
            <a:chOff x="0" y="0"/>
            <a:chExt cx="551689" cy="626231"/>
          </a:xfrm>
        </p:grpSpPr>
        <p:sp>
          <p:nvSpPr>
            <p:cNvPr name="Freeform 8" id="8"/>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9" id="9"/>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grpSp>
        <p:nvGrpSpPr>
          <p:cNvPr name="Group 10" id="10"/>
          <p:cNvGrpSpPr/>
          <p:nvPr/>
        </p:nvGrpSpPr>
        <p:grpSpPr>
          <a:xfrm rot="0">
            <a:off x="822928" y="4639944"/>
            <a:ext cx="6156475" cy="2677959"/>
            <a:chOff x="0" y="0"/>
            <a:chExt cx="2358812" cy="1026042"/>
          </a:xfrm>
        </p:grpSpPr>
        <p:sp>
          <p:nvSpPr>
            <p:cNvPr name="Freeform 11" id="11"/>
            <p:cNvSpPr/>
            <p:nvPr/>
          </p:nvSpPr>
          <p:spPr>
            <a:xfrm flipH="false" flipV="false" rot="0">
              <a:off x="0" y="0"/>
              <a:ext cx="2358812" cy="1026042"/>
            </a:xfrm>
            <a:custGeom>
              <a:avLst/>
              <a:gdLst/>
              <a:ahLst/>
              <a:cxnLst/>
              <a:rect r="r" b="b" t="t" l="l"/>
              <a:pathLst>
                <a:path h="1026042" w="2358812">
                  <a:moveTo>
                    <a:pt x="0" y="0"/>
                  </a:moveTo>
                  <a:lnTo>
                    <a:pt x="2358812" y="0"/>
                  </a:lnTo>
                  <a:lnTo>
                    <a:pt x="2358812" y="1026042"/>
                  </a:lnTo>
                  <a:lnTo>
                    <a:pt x="0" y="1026042"/>
                  </a:lnTo>
                  <a:close/>
                </a:path>
              </a:pathLst>
            </a:custGeom>
            <a:solidFill>
              <a:srgbClr val="EFEFEF"/>
            </a:solidFill>
          </p:spPr>
        </p:sp>
        <p:sp>
          <p:nvSpPr>
            <p:cNvPr name="TextBox 12" id="12"/>
            <p:cNvSpPr txBox="true"/>
            <p:nvPr/>
          </p:nvSpPr>
          <p:spPr>
            <a:xfrm>
              <a:off x="0" y="-19050"/>
              <a:ext cx="2358812" cy="1045092"/>
            </a:xfrm>
            <a:prstGeom prst="rect">
              <a:avLst/>
            </a:prstGeom>
          </p:spPr>
          <p:txBody>
            <a:bodyPr anchor="ctr" rtlCol="false" tIns="50800" lIns="50800" bIns="50800" rIns="50800"/>
            <a:lstStyle/>
            <a:p>
              <a:pPr algn="ctr">
                <a:lnSpc>
                  <a:spcPts val="2859"/>
                </a:lnSpc>
              </a:pPr>
            </a:p>
          </p:txBody>
        </p:sp>
      </p:grpSp>
      <p:sp>
        <p:nvSpPr>
          <p:cNvPr name="Freeform 13" id="13"/>
          <p:cNvSpPr/>
          <p:nvPr/>
        </p:nvSpPr>
        <p:spPr>
          <a:xfrm flipH="false" flipV="false" rot="0">
            <a:off x="848806" y="7140675"/>
            <a:ext cx="6130598" cy="649235"/>
          </a:xfrm>
          <a:custGeom>
            <a:avLst/>
            <a:gdLst/>
            <a:ahLst/>
            <a:cxnLst/>
            <a:rect r="r" b="b" t="t" l="l"/>
            <a:pathLst>
              <a:path h="649235" w="6130598">
                <a:moveTo>
                  <a:pt x="0" y="0"/>
                </a:moveTo>
                <a:lnTo>
                  <a:pt x="6130597" y="0"/>
                </a:lnTo>
                <a:lnTo>
                  <a:pt x="6130597" y="649236"/>
                </a:lnTo>
                <a:lnTo>
                  <a:pt x="0" y="649236"/>
                </a:lnTo>
                <a:lnTo>
                  <a:pt x="0" y="0"/>
                </a:lnTo>
                <a:close/>
              </a:path>
            </a:pathLst>
          </a:custGeom>
          <a:blipFill>
            <a:blip r:embed="rId4"/>
            <a:stretch>
              <a:fillRect l="0" t="-86495" r="0" b="0"/>
            </a:stretch>
          </a:blipFill>
        </p:spPr>
      </p:sp>
      <p:sp>
        <p:nvSpPr>
          <p:cNvPr name="Freeform 14" id="14"/>
          <p:cNvSpPr/>
          <p:nvPr/>
        </p:nvSpPr>
        <p:spPr>
          <a:xfrm flipH="false" flipV="false" rot="-4717127">
            <a:off x="8723039" y="2745461"/>
            <a:ext cx="587456" cy="1110311"/>
          </a:xfrm>
          <a:custGeom>
            <a:avLst/>
            <a:gdLst/>
            <a:ahLst/>
            <a:cxnLst/>
            <a:rect r="r" b="b" t="t" l="l"/>
            <a:pathLst>
              <a:path h="1110311" w="587456">
                <a:moveTo>
                  <a:pt x="0" y="0"/>
                </a:moveTo>
                <a:lnTo>
                  <a:pt x="587456" y="0"/>
                </a:lnTo>
                <a:lnTo>
                  <a:pt x="587456" y="1110311"/>
                </a:lnTo>
                <a:lnTo>
                  <a:pt x="0" y="11103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3996036" y="2197686"/>
            <a:ext cx="4530514" cy="1052759"/>
          </a:xfrm>
          <a:custGeom>
            <a:avLst/>
            <a:gdLst/>
            <a:ahLst/>
            <a:cxnLst/>
            <a:rect r="r" b="b" t="t" l="l"/>
            <a:pathLst>
              <a:path h="1052759" w="4530514">
                <a:moveTo>
                  <a:pt x="0" y="0"/>
                </a:moveTo>
                <a:lnTo>
                  <a:pt x="4530514" y="0"/>
                </a:lnTo>
                <a:lnTo>
                  <a:pt x="4530514" y="1052759"/>
                </a:lnTo>
                <a:lnTo>
                  <a:pt x="0" y="1052759"/>
                </a:lnTo>
                <a:lnTo>
                  <a:pt x="0" y="0"/>
                </a:lnTo>
                <a:close/>
              </a:path>
            </a:pathLst>
          </a:custGeom>
          <a:blipFill>
            <a:blip r:embed="rId7"/>
            <a:stretch>
              <a:fillRect l="0" t="0" r="-25533" b="0"/>
            </a:stretch>
          </a:blipFill>
        </p:spPr>
      </p:sp>
      <p:sp>
        <p:nvSpPr>
          <p:cNvPr name="Freeform 16" id="16"/>
          <p:cNvSpPr/>
          <p:nvPr/>
        </p:nvSpPr>
        <p:spPr>
          <a:xfrm flipH="false" flipV="false" rot="0">
            <a:off x="7979322" y="3698120"/>
            <a:ext cx="9538770" cy="6137209"/>
          </a:xfrm>
          <a:custGeom>
            <a:avLst/>
            <a:gdLst/>
            <a:ahLst/>
            <a:cxnLst/>
            <a:rect r="r" b="b" t="t" l="l"/>
            <a:pathLst>
              <a:path h="6137209" w="9538770">
                <a:moveTo>
                  <a:pt x="0" y="0"/>
                </a:moveTo>
                <a:lnTo>
                  <a:pt x="9538770" y="0"/>
                </a:lnTo>
                <a:lnTo>
                  <a:pt x="9538770" y="6137209"/>
                </a:lnTo>
                <a:lnTo>
                  <a:pt x="0" y="6137209"/>
                </a:lnTo>
                <a:lnTo>
                  <a:pt x="0" y="0"/>
                </a:lnTo>
                <a:close/>
              </a:path>
            </a:pathLst>
          </a:custGeom>
          <a:blipFill>
            <a:blip r:embed="rId8"/>
            <a:stretch>
              <a:fillRect l="0" t="0" r="0" b="0"/>
            </a:stretch>
          </a:blipFill>
        </p:spPr>
      </p:sp>
      <p:sp>
        <p:nvSpPr>
          <p:cNvPr name="TextBox 17" id="17"/>
          <p:cNvSpPr txBox="true"/>
          <p:nvPr/>
        </p:nvSpPr>
        <p:spPr>
          <a:xfrm rot="0">
            <a:off x="1091812" y="762078"/>
            <a:ext cx="9537014" cy="989077"/>
          </a:xfrm>
          <a:prstGeom prst="rect">
            <a:avLst/>
          </a:prstGeom>
        </p:spPr>
        <p:txBody>
          <a:bodyPr anchor="t" rtlCol="false" tIns="0" lIns="0" bIns="0" rIns="0">
            <a:spAutoFit/>
          </a:bodyPr>
          <a:lstStyle/>
          <a:p>
            <a:pPr marL="0" indent="0" lvl="0">
              <a:lnSpc>
                <a:spcPts val="8141"/>
              </a:lnSpc>
              <a:spcBef>
                <a:spcPct val="0"/>
              </a:spcBef>
            </a:pPr>
            <a:r>
              <a:rPr lang="en-US" sz="5899" spc="578">
                <a:solidFill>
                  <a:srgbClr val="231F20"/>
                </a:solidFill>
                <a:latin typeface="Oswald Bold"/>
              </a:rPr>
              <a:t>CODE</a:t>
            </a:r>
          </a:p>
        </p:txBody>
      </p:sp>
      <p:sp>
        <p:nvSpPr>
          <p:cNvPr name="TextBox 18" id="18"/>
          <p:cNvSpPr txBox="true"/>
          <p:nvPr/>
        </p:nvSpPr>
        <p:spPr>
          <a:xfrm rot="0">
            <a:off x="1076055" y="4775927"/>
            <a:ext cx="5701976" cy="2259973"/>
          </a:xfrm>
          <a:prstGeom prst="rect">
            <a:avLst/>
          </a:prstGeom>
        </p:spPr>
        <p:txBody>
          <a:bodyPr anchor="t" rtlCol="false" tIns="0" lIns="0" bIns="0" rIns="0">
            <a:spAutoFit/>
          </a:bodyPr>
          <a:lstStyle/>
          <a:p>
            <a:pPr marL="400955" indent="-200478" lvl="1">
              <a:lnSpc>
                <a:spcPts val="2562"/>
              </a:lnSpc>
              <a:buFont typeface="Arial"/>
              <a:buChar char="•"/>
            </a:pPr>
            <a:r>
              <a:rPr lang="en-US" sz="1857" spc="181">
                <a:solidFill>
                  <a:srgbClr val="231F20"/>
                </a:solidFill>
                <a:latin typeface="Montserrat Light"/>
              </a:rPr>
              <a:t>Now we need to import clinical data which will have all kinds of metadata.</a:t>
            </a:r>
          </a:p>
          <a:p>
            <a:pPr marL="400955" indent="-200478" lvl="1">
              <a:lnSpc>
                <a:spcPts val="2562"/>
              </a:lnSpc>
              <a:buFont typeface="Arial"/>
              <a:buChar char="•"/>
            </a:pPr>
            <a:r>
              <a:rPr lang="en-US" sz="1857" spc="181">
                <a:solidFill>
                  <a:srgbClr val="231F20"/>
                </a:solidFill>
                <a:latin typeface="Montserrat Light"/>
              </a:rPr>
              <a:t>We will import the dataframe and assign it to the variable clinical_data.</a:t>
            </a:r>
          </a:p>
          <a:p>
            <a:pPr algn="l" marL="400955" indent="-200478" lvl="1">
              <a:lnSpc>
                <a:spcPts val="2562"/>
              </a:lnSpc>
              <a:buFont typeface="Arial"/>
              <a:buChar char="•"/>
            </a:pPr>
            <a:r>
              <a:rPr lang="en-US" sz="1857" spc="181">
                <a:solidFill>
                  <a:srgbClr val="231F20"/>
                </a:solidFill>
                <a:latin typeface="Montserrat Light"/>
              </a:rPr>
              <a:t>Observe that the sampleIDs here don’t have the symbol for vial at the end.</a:t>
            </a:r>
          </a:p>
        </p:txBody>
      </p:sp>
      <p:sp>
        <p:nvSpPr>
          <p:cNvPr name="TextBox 19" id="19"/>
          <p:cNvSpPr txBox="true"/>
          <p:nvPr/>
        </p:nvSpPr>
        <p:spPr>
          <a:xfrm rot="0">
            <a:off x="3418597" y="1092406"/>
            <a:ext cx="4883444" cy="385571"/>
          </a:xfrm>
          <a:prstGeom prst="rect">
            <a:avLst/>
          </a:prstGeom>
        </p:spPr>
        <p:txBody>
          <a:bodyPr anchor="t" rtlCol="false" tIns="0" lIns="0" bIns="0" rIns="0">
            <a:spAutoFit/>
          </a:bodyPr>
          <a:lstStyle/>
          <a:p>
            <a:pPr>
              <a:lnSpc>
                <a:spcPts val="3174"/>
              </a:lnSpc>
            </a:pPr>
            <a:r>
              <a:rPr lang="en-US" sz="2300" spc="225">
                <a:solidFill>
                  <a:srgbClr val="231F20"/>
                </a:solidFill>
                <a:latin typeface="Oswald Bold"/>
              </a:rPr>
              <a:t>INTEGRATING ER_STATUS VALUES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887923">
            <a:off x="-2683214" y="7543802"/>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8684566"/>
            <a:ext cx="7860762" cy="832461"/>
          </a:xfrm>
          <a:custGeom>
            <a:avLst/>
            <a:gdLst/>
            <a:ahLst/>
            <a:cxnLst/>
            <a:rect r="r" b="b" t="t" l="l"/>
            <a:pathLst>
              <a:path h="832461" w="7860762">
                <a:moveTo>
                  <a:pt x="0" y="0"/>
                </a:moveTo>
                <a:lnTo>
                  <a:pt x="7860762" y="0"/>
                </a:lnTo>
                <a:lnTo>
                  <a:pt x="7860762" y="832462"/>
                </a:lnTo>
                <a:lnTo>
                  <a:pt x="0" y="832462"/>
                </a:lnTo>
                <a:lnTo>
                  <a:pt x="0" y="0"/>
                </a:lnTo>
                <a:close/>
              </a:path>
            </a:pathLst>
          </a:custGeom>
          <a:blipFill>
            <a:blip r:embed="rId4"/>
            <a:stretch>
              <a:fillRect l="0" t="-86495" r="0" b="0"/>
            </a:stretch>
          </a:blipFill>
        </p:spPr>
      </p:sp>
      <p:sp>
        <p:nvSpPr>
          <p:cNvPr name="Freeform 4" id="4"/>
          <p:cNvSpPr/>
          <p:nvPr/>
        </p:nvSpPr>
        <p:spPr>
          <a:xfrm flipH="false" flipV="false" rot="887923">
            <a:off x="12076940" y="-3354783"/>
            <a:ext cx="7032580" cy="7216267"/>
          </a:xfrm>
          <a:custGeom>
            <a:avLst/>
            <a:gdLst/>
            <a:ahLst/>
            <a:cxnLst/>
            <a:rect r="r" b="b" t="t" l="l"/>
            <a:pathLst>
              <a:path h="7216267" w="7032580">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6333169" y="8069439"/>
            <a:ext cx="2094695" cy="2377721"/>
            <a:chOff x="0" y="0"/>
            <a:chExt cx="551689" cy="626231"/>
          </a:xfrm>
        </p:grpSpPr>
        <p:sp>
          <p:nvSpPr>
            <p:cNvPr name="Freeform 6" id="6"/>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7" id="7"/>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224419" y="-1349021"/>
            <a:ext cx="2094695" cy="2377721"/>
            <a:chOff x="0" y="0"/>
            <a:chExt cx="551689" cy="626231"/>
          </a:xfrm>
        </p:grpSpPr>
        <p:sp>
          <p:nvSpPr>
            <p:cNvPr name="Freeform 9" id="9"/>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10" id="10"/>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grpSp>
        <p:nvGrpSpPr>
          <p:cNvPr name="Group 11" id="11"/>
          <p:cNvGrpSpPr/>
          <p:nvPr/>
        </p:nvGrpSpPr>
        <p:grpSpPr>
          <a:xfrm rot="0">
            <a:off x="1091812" y="5249730"/>
            <a:ext cx="7797650" cy="3641540"/>
            <a:chOff x="0" y="0"/>
            <a:chExt cx="2987617" cy="1395231"/>
          </a:xfrm>
        </p:grpSpPr>
        <p:sp>
          <p:nvSpPr>
            <p:cNvPr name="Freeform 12" id="12"/>
            <p:cNvSpPr/>
            <p:nvPr/>
          </p:nvSpPr>
          <p:spPr>
            <a:xfrm flipH="false" flipV="false" rot="0">
              <a:off x="0" y="0"/>
              <a:ext cx="2987617" cy="1395231"/>
            </a:xfrm>
            <a:custGeom>
              <a:avLst/>
              <a:gdLst/>
              <a:ahLst/>
              <a:cxnLst/>
              <a:rect r="r" b="b" t="t" l="l"/>
              <a:pathLst>
                <a:path h="1395231" w="2987617">
                  <a:moveTo>
                    <a:pt x="0" y="0"/>
                  </a:moveTo>
                  <a:lnTo>
                    <a:pt x="2987617" y="0"/>
                  </a:lnTo>
                  <a:lnTo>
                    <a:pt x="2987617" y="1395231"/>
                  </a:lnTo>
                  <a:lnTo>
                    <a:pt x="0" y="1395231"/>
                  </a:lnTo>
                  <a:close/>
                </a:path>
              </a:pathLst>
            </a:custGeom>
            <a:solidFill>
              <a:srgbClr val="EFEFEF"/>
            </a:solidFill>
          </p:spPr>
        </p:sp>
        <p:sp>
          <p:nvSpPr>
            <p:cNvPr name="TextBox 13" id="13"/>
            <p:cNvSpPr txBox="true"/>
            <p:nvPr/>
          </p:nvSpPr>
          <p:spPr>
            <a:xfrm>
              <a:off x="0" y="-19050"/>
              <a:ext cx="2987617" cy="1414281"/>
            </a:xfrm>
            <a:prstGeom prst="rect">
              <a:avLst/>
            </a:prstGeom>
          </p:spPr>
          <p:txBody>
            <a:bodyPr anchor="ctr" rtlCol="false" tIns="50800" lIns="50800" bIns="50800" rIns="50800"/>
            <a:lstStyle/>
            <a:p>
              <a:pPr algn="ctr">
                <a:lnSpc>
                  <a:spcPts val="2859"/>
                </a:lnSpc>
              </a:pPr>
            </a:p>
          </p:txBody>
        </p:sp>
      </p:grpSp>
      <p:sp>
        <p:nvSpPr>
          <p:cNvPr name="Freeform 14" id="14"/>
          <p:cNvSpPr/>
          <p:nvPr/>
        </p:nvSpPr>
        <p:spPr>
          <a:xfrm flipH="false" flipV="false" rot="-4717127">
            <a:off x="8978089" y="2345506"/>
            <a:ext cx="587456" cy="1110311"/>
          </a:xfrm>
          <a:custGeom>
            <a:avLst/>
            <a:gdLst/>
            <a:ahLst/>
            <a:cxnLst/>
            <a:rect r="r" b="b" t="t" l="l"/>
            <a:pathLst>
              <a:path h="1110311" w="587456">
                <a:moveTo>
                  <a:pt x="0" y="0"/>
                </a:moveTo>
                <a:lnTo>
                  <a:pt x="587456" y="0"/>
                </a:lnTo>
                <a:lnTo>
                  <a:pt x="587456" y="1110312"/>
                </a:lnTo>
                <a:lnTo>
                  <a:pt x="0" y="11103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9684630" y="3298166"/>
            <a:ext cx="7954549" cy="4931638"/>
          </a:xfrm>
          <a:custGeom>
            <a:avLst/>
            <a:gdLst/>
            <a:ahLst/>
            <a:cxnLst/>
            <a:rect r="r" b="b" t="t" l="l"/>
            <a:pathLst>
              <a:path h="4931638" w="7954549">
                <a:moveTo>
                  <a:pt x="0" y="0"/>
                </a:moveTo>
                <a:lnTo>
                  <a:pt x="7954550" y="0"/>
                </a:lnTo>
                <a:lnTo>
                  <a:pt x="7954550" y="4931638"/>
                </a:lnTo>
                <a:lnTo>
                  <a:pt x="0" y="4931638"/>
                </a:lnTo>
                <a:lnTo>
                  <a:pt x="0" y="0"/>
                </a:lnTo>
                <a:close/>
              </a:path>
            </a:pathLst>
          </a:custGeom>
          <a:blipFill>
            <a:blip r:embed="rId7"/>
            <a:stretch>
              <a:fillRect l="0" t="0" r="0" b="0"/>
            </a:stretch>
          </a:blipFill>
        </p:spPr>
      </p:sp>
      <p:sp>
        <p:nvSpPr>
          <p:cNvPr name="Freeform 16" id="16"/>
          <p:cNvSpPr/>
          <p:nvPr/>
        </p:nvSpPr>
        <p:spPr>
          <a:xfrm flipH="false" flipV="false" rot="0">
            <a:off x="1028700" y="2028109"/>
            <a:ext cx="7769327" cy="2540116"/>
          </a:xfrm>
          <a:custGeom>
            <a:avLst/>
            <a:gdLst/>
            <a:ahLst/>
            <a:cxnLst/>
            <a:rect r="r" b="b" t="t" l="l"/>
            <a:pathLst>
              <a:path h="2540116" w="7769327">
                <a:moveTo>
                  <a:pt x="0" y="0"/>
                </a:moveTo>
                <a:lnTo>
                  <a:pt x="7769327" y="0"/>
                </a:lnTo>
                <a:lnTo>
                  <a:pt x="7769327" y="2540115"/>
                </a:lnTo>
                <a:lnTo>
                  <a:pt x="0" y="2540115"/>
                </a:lnTo>
                <a:lnTo>
                  <a:pt x="0" y="0"/>
                </a:lnTo>
                <a:close/>
              </a:path>
            </a:pathLst>
          </a:custGeom>
          <a:blipFill>
            <a:blip r:embed="rId8"/>
            <a:stretch>
              <a:fillRect l="0" t="0" r="0" b="0"/>
            </a:stretch>
          </a:blipFill>
        </p:spPr>
      </p:sp>
      <p:sp>
        <p:nvSpPr>
          <p:cNvPr name="TextBox 17" id="17"/>
          <p:cNvSpPr txBox="true"/>
          <p:nvPr/>
        </p:nvSpPr>
        <p:spPr>
          <a:xfrm rot="0">
            <a:off x="1091812" y="762078"/>
            <a:ext cx="9537014" cy="989077"/>
          </a:xfrm>
          <a:prstGeom prst="rect">
            <a:avLst/>
          </a:prstGeom>
        </p:spPr>
        <p:txBody>
          <a:bodyPr anchor="t" rtlCol="false" tIns="0" lIns="0" bIns="0" rIns="0">
            <a:spAutoFit/>
          </a:bodyPr>
          <a:lstStyle/>
          <a:p>
            <a:pPr marL="0" indent="0" lvl="0">
              <a:lnSpc>
                <a:spcPts val="8141"/>
              </a:lnSpc>
              <a:spcBef>
                <a:spcPct val="0"/>
              </a:spcBef>
            </a:pPr>
            <a:r>
              <a:rPr lang="en-US" sz="5899" spc="578">
                <a:solidFill>
                  <a:srgbClr val="231F20"/>
                </a:solidFill>
                <a:latin typeface="Oswald Bold"/>
              </a:rPr>
              <a:t>CODE</a:t>
            </a:r>
          </a:p>
        </p:txBody>
      </p:sp>
      <p:sp>
        <p:nvSpPr>
          <p:cNvPr name="TextBox 18" id="18"/>
          <p:cNvSpPr txBox="true"/>
          <p:nvPr/>
        </p:nvSpPr>
        <p:spPr>
          <a:xfrm rot="0">
            <a:off x="1414495" y="5605890"/>
            <a:ext cx="7089172" cy="2900646"/>
          </a:xfrm>
          <a:prstGeom prst="rect">
            <a:avLst/>
          </a:prstGeom>
        </p:spPr>
        <p:txBody>
          <a:bodyPr anchor="t" rtlCol="false" tIns="0" lIns="0" bIns="0" rIns="0">
            <a:spAutoFit/>
          </a:bodyPr>
          <a:lstStyle/>
          <a:p>
            <a:pPr marL="402136" indent="-201068" lvl="1">
              <a:lnSpc>
                <a:spcPts val="2570"/>
              </a:lnSpc>
              <a:buFont typeface="Arial"/>
              <a:buChar char="•"/>
            </a:pPr>
            <a:r>
              <a:rPr lang="en-US" sz="1862" spc="182">
                <a:solidFill>
                  <a:srgbClr val="231F20"/>
                </a:solidFill>
                <a:latin typeface="Montserrat Light"/>
              </a:rPr>
              <a:t>We wil obtain all the samples from our sample_uuid_df and remove the last character in each which corresponds to the vial, as the clinical data doesn’t have that. </a:t>
            </a:r>
          </a:p>
          <a:p>
            <a:pPr marL="402136" indent="-201068" lvl="1">
              <a:lnSpc>
                <a:spcPts val="2570"/>
              </a:lnSpc>
              <a:buFont typeface="Arial"/>
              <a:buChar char="•"/>
            </a:pPr>
            <a:r>
              <a:rPr lang="en-US" sz="1862" spc="182">
                <a:solidFill>
                  <a:srgbClr val="231F20"/>
                </a:solidFill>
                <a:latin typeface="Montserrat Light"/>
              </a:rPr>
              <a:t>Then we will search for the sample_ids in the clinical data and obtain their er_status.</a:t>
            </a:r>
          </a:p>
          <a:p>
            <a:pPr algn="l" marL="402136" indent="-201068" lvl="1">
              <a:lnSpc>
                <a:spcPts val="2570"/>
              </a:lnSpc>
              <a:buFont typeface="Arial"/>
              <a:buChar char="•"/>
            </a:pPr>
            <a:r>
              <a:rPr lang="en-US" sz="1862" spc="182">
                <a:solidFill>
                  <a:srgbClr val="231F20"/>
                </a:solidFill>
                <a:latin typeface="Montserrat Light"/>
              </a:rPr>
              <a:t>Finally, we will add that column to the sample_uuid_df, rename it to er_status and download an excel sheet of it if required.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887923">
            <a:off x="-2683214" y="7543802"/>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8684566"/>
            <a:ext cx="7860762" cy="832461"/>
          </a:xfrm>
          <a:custGeom>
            <a:avLst/>
            <a:gdLst/>
            <a:ahLst/>
            <a:cxnLst/>
            <a:rect r="r" b="b" t="t" l="l"/>
            <a:pathLst>
              <a:path h="832461" w="7860762">
                <a:moveTo>
                  <a:pt x="0" y="0"/>
                </a:moveTo>
                <a:lnTo>
                  <a:pt x="7860762" y="0"/>
                </a:lnTo>
                <a:lnTo>
                  <a:pt x="7860762" y="832462"/>
                </a:lnTo>
                <a:lnTo>
                  <a:pt x="0" y="832462"/>
                </a:lnTo>
                <a:lnTo>
                  <a:pt x="0" y="0"/>
                </a:lnTo>
                <a:close/>
              </a:path>
            </a:pathLst>
          </a:custGeom>
          <a:blipFill>
            <a:blip r:embed="rId4"/>
            <a:stretch>
              <a:fillRect l="0" t="-86495" r="0" b="0"/>
            </a:stretch>
          </a:blipFill>
        </p:spPr>
      </p:sp>
      <p:sp>
        <p:nvSpPr>
          <p:cNvPr name="Freeform 4" id="4"/>
          <p:cNvSpPr/>
          <p:nvPr/>
        </p:nvSpPr>
        <p:spPr>
          <a:xfrm flipH="false" flipV="false" rot="887923">
            <a:off x="12076940" y="-3354783"/>
            <a:ext cx="7032580" cy="7216267"/>
          </a:xfrm>
          <a:custGeom>
            <a:avLst/>
            <a:gdLst/>
            <a:ahLst/>
            <a:cxnLst/>
            <a:rect r="r" b="b" t="t" l="l"/>
            <a:pathLst>
              <a:path h="7216267" w="7032580">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6333169" y="8069439"/>
            <a:ext cx="2094695" cy="2377721"/>
            <a:chOff x="0" y="0"/>
            <a:chExt cx="551689" cy="626231"/>
          </a:xfrm>
        </p:grpSpPr>
        <p:sp>
          <p:nvSpPr>
            <p:cNvPr name="Freeform 6" id="6"/>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7" id="7"/>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224419" y="-1349021"/>
            <a:ext cx="2094695" cy="2377721"/>
            <a:chOff x="0" y="0"/>
            <a:chExt cx="551689" cy="626231"/>
          </a:xfrm>
        </p:grpSpPr>
        <p:sp>
          <p:nvSpPr>
            <p:cNvPr name="Freeform 9" id="9"/>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10" id="10"/>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grpSp>
        <p:nvGrpSpPr>
          <p:cNvPr name="Group 11" id="11"/>
          <p:cNvGrpSpPr/>
          <p:nvPr/>
        </p:nvGrpSpPr>
        <p:grpSpPr>
          <a:xfrm rot="0">
            <a:off x="1091812" y="5249730"/>
            <a:ext cx="7406573" cy="3284469"/>
            <a:chOff x="0" y="0"/>
            <a:chExt cx="2837779" cy="1258422"/>
          </a:xfrm>
        </p:grpSpPr>
        <p:sp>
          <p:nvSpPr>
            <p:cNvPr name="Freeform 12" id="12"/>
            <p:cNvSpPr/>
            <p:nvPr/>
          </p:nvSpPr>
          <p:spPr>
            <a:xfrm flipH="false" flipV="false" rot="0">
              <a:off x="0" y="0"/>
              <a:ext cx="2837779" cy="1258422"/>
            </a:xfrm>
            <a:custGeom>
              <a:avLst/>
              <a:gdLst/>
              <a:ahLst/>
              <a:cxnLst/>
              <a:rect r="r" b="b" t="t" l="l"/>
              <a:pathLst>
                <a:path h="1258422" w="2837779">
                  <a:moveTo>
                    <a:pt x="0" y="0"/>
                  </a:moveTo>
                  <a:lnTo>
                    <a:pt x="2837779" y="0"/>
                  </a:lnTo>
                  <a:lnTo>
                    <a:pt x="2837779" y="1258422"/>
                  </a:lnTo>
                  <a:lnTo>
                    <a:pt x="0" y="1258422"/>
                  </a:lnTo>
                  <a:close/>
                </a:path>
              </a:pathLst>
            </a:custGeom>
            <a:solidFill>
              <a:srgbClr val="EFEFEF"/>
            </a:solidFill>
          </p:spPr>
        </p:sp>
        <p:sp>
          <p:nvSpPr>
            <p:cNvPr name="TextBox 13" id="13"/>
            <p:cNvSpPr txBox="true"/>
            <p:nvPr/>
          </p:nvSpPr>
          <p:spPr>
            <a:xfrm>
              <a:off x="0" y="-19050"/>
              <a:ext cx="2837779" cy="1277472"/>
            </a:xfrm>
            <a:prstGeom prst="rect">
              <a:avLst/>
            </a:prstGeom>
          </p:spPr>
          <p:txBody>
            <a:bodyPr anchor="ctr" rtlCol="false" tIns="50800" lIns="50800" bIns="50800" rIns="50800"/>
            <a:lstStyle/>
            <a:p>
              <a:pPr algn="ctr">
                <a:lnSpc>
                  <a:spcPts val="2859"/>
                </a:lnSpc>
              </a:pPr>
            </a:p>
          </p:txBody>
        </p:sp>
      </p:grpSp>
      <p:sp>
        <p:nvSpPr>
          <p:cNvPr name="Freeform 14" id="14"/>
          <p:cNvSpPr/>
          <p:nvPr/>
        </p:nvSpPr>
        <p:spPr>
          <a:xfrm flipH="false" flipV="false" rot="-4717127">
            <a:off x="8978089" y="2345506"/>
            <a:ext cx="587456" cy="1110311"/>
          </a:xfrm>
          <a:custGeom>
            <a:avLst/>
            <a:gdLst/>
            <a:ahLst/>
            <a:cxnLst/>
            <a:rect r="r" b="b" t="t" l="l"/>
            <a:pathLst>
              <a:path h="1110311" w="587456">
                <a:moveTo>
                  <a:pt x="0" y="0"/>
                </a:moveTo>
                <a:lnTo>
                  <a:pt x="587456" y="0"/>
                </a:lnTo>
                <a:lnTo>
                  <a:pt x="587456" y="1110312"/>
                </a:lnTo>
                <a:lnTo>
                  <a:pt x="0" y="11103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091812" y="2120561"/>
            <a:ext cx="7796292" cy="3022939"/>
          </a:xfrm>
          <a:custGeom>
            <a:avLst/>
            <a:gdLst/>
            <a:ahLst/>
            <a:cxnLst/>
            <a:rect r="r" b="b" t="t" l="l"/>
            <a:pathLst>
              <a:path h="3022939" w="7796292">
                <a:moveTo>
                  <a:pt x="0" y="0"/>
                </a:moveTo>
                <a:lnTo>
                  <a:pt x="7796292" y="0"/>
                </a:lnTo>
                <a:lnTo>
                  <a:pt x="7796292" y="3022939"/>
                </a:lnTo>
                <a:lnTo>
                  <a:pt x="0" y="3022939"/>
                </a:lnTo>
                <a:lnTo>
                  <a:pt x="0" y="0"/>
                </a:lnTo>
                <a:close/>
              </a:path>
            </a:pathLst>
          </a:custGeom>
          <a:blipFill>
            <a:blip r:embed="rId7"/>
            <a:stretch>
              <a:fillRect l="0" t="0" r="0" b="0"/>
            </a:stretch>
          </a:blipFill>
        </p:spPr>
      </p:sp>
      <p:sp>
        <p:nvSpPr>
          <p:cNvPr name="Freeform 16" id="16"/>
          <p:cNvSpPr/>
          <p:nvPr/>
        </p:nvSpPr>
        <p:spPr>
          <a:xfrm flipH="false" flipV="false" rot="0">
            <a:off x="9762257" y="1619776"/>
            <a:ext cx="7618260" cy="3795109"/>
          </a:xfrm>
          <a:custGeom>
            <a:avLst/>
            <a:gdLst/>
            <a:ahLst/>
            <a:cxnLst/>
            <a:rect r="r" b="b" t="t" l="l"/>
            <a:pathLst>
              <a:path h="3795109" w="7618260">
                <a:moveTo>
                  <a:pt x="0" y="0"/>
                </a:moveTo>
                <a:lnTo>
                  <a:pt x="7618260" y="0"/>
                </a:lnTo>
                <a:lnTo>
                  <a:pt x="7618260" y="3795109"/>
                </a:lnTo>
                <a:lnTo>
                  <a:pt x="0" y="3795109"/>
                </a:lnTo>
                <a:lnTo>
                  <a:pt x="0" y="0"/>
                </a:lnTo>
                <a:close/>
              </a:path>
            </a:pathLst>
          </a:custGeom>
          <a:blipFill>
            <a:blip r:embed="rId8"/>
            <a:stretch>
              <a:fillRect l="0" t="0" r="0" b="0"/>
            </a:stretch>
          </a:blipFill>
        </p:spPr>
      </p:sp>
      <p:sp>
        <p:nvSpPr>
          <p:cNvPr name="Freeform 17" id="17"/>
          <p:cNvSpPr/>
          <p:nvPr/>
        </p:nvSpPr>
        <p:spPr>
          <a:xfrm flipH="false" flipV="false" rot="0">
            <a:off x="10309522" y="5996615"/>
            <a:ext cx="4897451" cy="3073932"/>
          </a:xfrm>
          <a:custGeom>
            <a:avLst/>
            <a:gdLst/>
            <a:ahLst/>
            <a:cxnLst/>
            <a:rect r="r" b="b" t="t" l="l"/>
            <a:pathLst>
              <a:path h="3073932" w="4897451">
                <a:moveTo>
                  <a:pt x="0" y="0"/>
                </a:moveTo>
                <a:lnTo>
                  <a:pt x="4897451" y="0"/>
                </a:lnTo>
                <a:lnTo>
                  <a:pt x="4897451" y="3073932"/>
                </a:lnTo>
                <a:lnTo>
                  <a:pt x="0" y="3073932"/>
                </a:lnTo>
                <a:lnTo>
                  <a:pt x="0" y="0"/>
                </a:lnTo>
                <a:close/>
              </a:path>
            </a:pathLst>
          </a:custGeom>
          <a:blipFill>
            <a:blip r:embed="rId9"/>
            <a:stretch>
              <a:fillRect l="0" t="0" r="0" b="0"/>
            </a:stretch>
          </a:blipFill>
        </p:spPr>
      </p:sp>
      <p:sp>
        <p:nvSpPr>
          <p:cNvPr name="TextBox 18" id="18"/>
          <p:cNvSpPr txBox="true"/>
          <p:nvPr/>
        </p:nvSpPr>
        <p:spPr>
          <a:xfrm rot="0">
            <a:off x="1091812" y="762078"/>
            <a:ext cx="9537014" cy="989077"/>
          </a:xfrm>
          <a:prstGeom prst="rect">
            <a:avLst/>
          </a:prstGeom>
        </p:spPr>
        <p:txBody>
          <a:bodyPr anchor="t" rtlCol="false" tIns="0" lIns="0" bIns="0" rIns="0">
            <a:spAutoFit/>
          </a:bodyPr>
          <a:lstStyle/>
          <a:p>
            <a:pPr marL="0" indent="0" lvl="0">
              <a:lnSpc>
                <a:spcPts val="8141"/>
              </a:lnSpc>
              <a:spcBef>
                <a:spcPct val="0"/>
              </a:spcBef>
            </a:pPr>
            <a:r>
              <a:rPr lang="en-US" sz="5899" spc="578">
                <a:solidFill>
                  <a:srgbClr val="231F20"/>
                </a:solidFill>
                <a:latin typeface="Oswald Bold"/>
              </a:rPr>
              <a:t>CODE</a:t>
            </a:r>
          </a:p>
        </p:txBody>
      </p:sp>
      <p:sp>
        <p:nvSpPr>
          <p:cNvPr name="TextBox 19" id="19"/>
          <p:cNvSpPr txBox="true"/>
          <p:nvPr/>
        </p:nvSpPr>
        <p:spPr>
          <a:xfrm rot="0">
            <a:off x="1141268" y="5707402"/>
            <a:ext cx="7307662" cy="2331027"/>
          </a:xfrm>
          <a:prstGeom prst="rect">
            <a:avLst/>
          </a:prstGeom>
        </p:spPr>
        <p:txBody>
          <a:bodyPr anchor="t" rtlCol="false" tIns="0" lIns="0" bIns="0" rIns="0">
            <a:spAutoFit/>
          </a:bodyPr>
          <a:lstStyle/>
          <a:p>
            <a:pPr marL="414530" indent="-207265" lvl="1">
              <a:lnSpc>
                <a:spcPts val="2649"/>
              </a:lnSpc>
              <a:buFont typeface="Arial"/>
              <a:buChar char="•"/>
            </a:pPr>
            <a:r>
              <a:rPr lang="en-US" sz="1920" spc="188">
                <a:solidFill>
                  <a:srgbClr val="231F20"/>
                </a:solidFill>
                <a:latin typeface="Montserrat Light"/>
              </a:rPr>
              <a:t>Now, we remove the samples whose Er_status is either empty or indeterminate.</a:t>
            </a:r>
          </a:p>
          <a:p>
            <a:pPr marL="414530" indent="-207265" lvl="1">
              <a:lnSpc>
                <a:spcPts val="2649"/>
              </a:lnSpc>
              <a:buFont typeface="Arial"/>
              <a:buChar char="•"/>
            </a:pPr>
            <a:r>
              <a:rPr lang="en-US" sz="1920" spc="188">
                <a:solidFill>
                  <a:srgbClr val="231F20"/>
                </a:solidFill>
                <a:latin typeface="Montserrat Light"/>
              </a:rPr>
              <a:t>We filter out the empty samples from both final_data and er_status and reorder er_status according to final_data.</a:t>
            </a:r>
          </a:p>
          <a:p>
            <a:pPr algn="l" marL="414530" indent="-207265" lvl="1">
              <a:lnSpc>
                <a:spcPts val="2649"/>
              </a:lnSpc>
              <a:buFont typeface="Arial"/>
              <a:buChar char="•"/>
            </a:pPr>
            <a:r>
              <a:rPr lang="en-US" sz="1920" spc="188">
                <a:solidFill>
                  <a:srgbClr val="231F20"/>
                </a:solidFill>
                <a:latin typeface="Montserrat Light"/>
              </a:rPr>
              <a:t>We also convert the Er_status column to factor form.</a:t>
            </a:r>
          </a:p>
        </p:txBody>
      </p:sp>
      <p:grpSp>
        <p:nvGrpSpPr>
          <p:cNvPr name="Group 20" id="20"/>
          <p:cNvGrpSpPr/>
          <p:nvPr/>
        </p:nvGrpSpPr>
        <p:grpSpPr>
          <a:xfrm rot="0">
            <a:off x="13036688" y="680224"/>
            <a:ext cx="2983425" cy="696952"/>
            <a:chOff x="0" y="0"/>
            <a:chExt cx="1094265" cy="255629"/>
          </a:xfrm>
        </p:grpSpPr>
        <p:sp>
          <p:nvSpPr>
            <p:cNvPr name="Freeform 21" id="21"/>
            <p:cNvSpPr/>
            <p:nvPr/>
          </p:nvSpPr>
          <p:spPr>
            <a:xfrm flipH="false" flipV="false" rot="0">
              <a:off x="0" y="0"/>
              <a:ext cx="1094265" cy="255629"/>
            </a:xfrm>
            <a:custGeom>
              <a:avLst/>
              <a:gdLst/>
              <a:ahLst/>
              <a:cxnLst/>
              <a:rect r="r" b="b" t="t" l="l"/>
              <a:pathLst>
                <a:path h="255629" w="1094265">
                  <a:moveTo>
                    <a:pt x="80444" y="0"/>
                  </a:moveTo>
                  <a:lnTo>
                    <a:pt x="1013820" y="0"/>
                  </a:lnTo>
                  <a:cubicBezTo>
                    <a:pt x="1035156" y="0"/>
                    <a:pt x="1055617" y="8475"/>
                    <a:pt x="1070703" y="23562"/>
                  </a:cubicBezTo>
                  <a:cubicBezTo>
                    <a:pt x="1085789" y="38648"/>
                    <a:pt x="1094265" y="59109"/>
                    <a:pt x="1094265" y="80444"/>
                  </a:cubicBezTo>
                  <a:lnTo>
                    <a:pt x="1094265" y="175185"/>
                  </a:lnTo>
                  <a:cubicBezTo>
                    <a:pt x="1094265" y="196520"/>
                    <a:pt x="1085789" y="216981"/>
                    <a:pt x="1070703" y="232067"/>
                  </a:cubicBezTo>
                  <a:cubicBezTo>
                    <a:pt x="1055617" y="247154"/>
                    <a:pt x="1035156" y="255629"/>
                    <a:pt x="1013820" y="255629"/>
                  </a:cubicBezTo>
                  <a:lnTo>
                    <a:pt x="80444" y="255629"/>
                  </a:lnTo>
                  <a:cubicBezTo>
                    <a:pt x="59109" y="255629"/>
                    <a:pt x="38648" y="247154"/>
                    <a:pt x="23562" y="232067"/>
                  </a:cubicBezTo>
                  <a:cubicBezTo>
                    <a:pt x="8475" y="216981"/>
                    <a:pt x="0" y="196520"/>
                    <a:pt x="0" y="175185"/>
                  </a:cubicBezTo>
                  <a:lnTo>
                    <a:pt x="0" y="80444"/>
                  </a:lnTo>
                  <a:cubicBezTo>
                    <a:pt x="0" y="59109"/>
                    <a:pt x="8475" y="38648"/>
                    <a:pt x="23562" y="23562"/>
                  </a:cubicBezTo>
                  <a:cubicBezTo>
                    <a:pt x="38648" y="8475"/>
                    <a:pt x="59109" y="0"/>
                    <a:pt x="80444" y="0"/>
                  </a:cubicBezTo>
                  <a:close/>
                </a:path>
              </a:pathLst>
            </a:custGeom>
            <a:solidFill>
              <a:srgbClr val="FFFFFF">
                <a:alpha val="98824"/>
              </a:srgbClr>
            </a:solidFill>
          </p:spPr>
        </p:sp>
        <p:sp>
          <p:nvSpPr>
            <p:cNvPr name="TextBox 22" id="22"/>
            <p:cNvSpPr txBox="true"/>
            <p:nvPr/>
          </p:nvSpPr>
          <p:spPr>
            <a:xfrm>
              <a:off x="0" y="-19050"/>
              <a:ext cx="1094265" cy="274679"/>
            </a:xfrm>
            <a:prstGeom prst="rect">
              <a:avLst/>
            </a:prstGeom>
          </p:spPr>
          <p:txBody>
            <a:bodyPr anchor="ctr" rtlCol="false" tIns="50800" lIns="50800" bIns="50800" rIns="50800"/>
            <a:lstStyle/>
            <a:p>
              <a:pPr algn="ctr">
                <a:lnSpc>
                  <a:spcPts val="2859"/>
                </a:lnSpc>
              </a:pPr>
            </a:p>
          </p:txBody>
        </p:sp>
      </p:grpSp>
      <p:grpSp>
        <p:nvGrpSpPr>
          <p:cNvPr name="Group 23" id="23"/>
          <p:cNvGrpSpPr/>
          <p:nvPr/>
        </p:nvGrpSpPr>
        <p:grpSpPr>
          <a:xfrm rot="0">
            <a:off x="15444440" y="6891965"/>
            <a:ext cx="2983425" cy="696952"/>
            <a:chOff x="0" y="0"/>
            <a:chExt cx="1094265" cy="255629"/>
          </a:xfrm>
        </p:grpSpPr>
        <p:sp>
          <p:nvSpPr>
            <p:cNvPr name="Freeform 24" id="24"/>
            <p:cNvSpPr/>
            <p:nvPr/>
          </p:nvSpPr>
          <p:spPr>
            <a:xfrm flipH="false" flipV="false" rot="0">
              <a:off x="0" y="0"/>
              <a:ext cx="1094265" cy="255629"/>
            </a:xfrm>
            <a:custGeom>
              <a:avLst/>
              <a:gdLst/>
              <a:ahLst/>
              <a:cxnLst/>
              <a:rect r="r" b="b" t="t" l="l"/>
              <a:pathLst>
                <a:path h="255629" w="1094265">
                  <a:moveTo>
                    <a:pt x="80444" y="0"/>
                  </a:moveTo>
                  <a:lnTo>
                    <a:pt x="1013820" y="0"/>
                  </a:lnTo>
                  <a:cubicBezTo>
                    <a:pt x="1035156" y="0"/>
                    <a:pt x="1055617" y="8475"/>
                    <a:pt x="1070703" y="23562"/>
                  </a:cubicBezTo>
                  <a:cubicBezTo>
                    <a:pt x="1085789" y="38648"/>
                    <a:pt x="1094265" y="59109"/>
                    <a:pt x="1094265" y="80444"/>
                  </a:cubicBezTo>
                  <a:lnTo>
                    <a:pt x="1094265" y="175185"/>
                  </a:lnTo>
                  <a:cubicBezTo>
                    <a:pt x="1094265" y="196520"/>
                    <a:pt x="1085789" y="216981"/>
                    <a:pt x="1070703" y="232067"/>
                  </a:cubicBezTo>
                  <a:cubicBezTo>
                    <a:pt x="1055617" y="247154"/>
                    <a:pt x="1035156" y="255629"/>
                    <a:pt x="1013820" y="255629"/>
                  </a:cubicBezTo>
                  <a:lnTo>
                    <a:pt x="80444" y="255629"/>
                  </a:lnTo>
                  <a:cubicBezTo>
                    <a:pt x="59109" y="255629"/>
                    <a:pt x="38648" y="247154"/>
                    <a:pt x="23562" y="232067"/>
                  </a:cubicBezTo>
                  <a:cubicBezTo>
                    <a:pt x="8475" y="216981"/>
                    <a:pt x="0" y="196520"/>
                    <a:pt x="0" y="175185"/>
                  </a:cubicBezTo>
                  <a:lnTo>
                    <a:pt x="0" y="80444"/>
                  </a:lnTo>
                  <a:cubicBezTo>
                    <a:pt x="0" y="59109"/>
                    <a:pt x="8475" y="38648"/>
                    <a:pt x="23562" y="23562"/>
                  </a:cubicBezTo>
                  <a:cubicBezTo>
                    <a:pt x="38648" y="8475"/>
                    <a:pt x="59109" y="0"/>
                    <a:pt x="80444" y="0"/>
                  </a:cubicBezTo>
                  <a:close/>
                </a:path>
              </a:pathLst>
            </a:custGeom>
            <a:solidFill>
              <a:srgbClr val="FFFFFF">
                <a:alpha val="98824"/>
              </a:srgbClr>
            </a:solidFill>
          </p:spPr>
        </p:sp>
        <p:sp>
          <p:nvSpPr>
            <p:cNvPr name="TextBox 25" id="25"/>
            <p:cNvSpPr txBox="true"/>
            <p:nvPr/>
          </p:nvSpPr>
          <p:spPr>
            <a:xfrm>
              <a:off x="0" y="-19050"/>
              <a:ext cx="1094265" cy="274679"/>
            </a:xfrm>
            <a:prstGeom prst="rect">
              <a:avLst/>
            </a:prstGeom>
          </p:spPr>
          <p:txBody>
            <a:bodyPr anchor="ctr" rtlCol="false" tIns="50800" lIns="50800" bIns="50800" rIns="50800"/>
            <a:lstStyle/>
            <a:p>
              <a:pPr algn="ctr">
                <a:lnSpc>
                  <a:spcPts val="2859"/>
                </a:lnSpc>
              </a:pPr>
            </a:p>
          </p:txBody>
        </p:sp>
      </p:grpSp>
      <p:sp>
        <p:nvSpPr>
          <p:cNvPr name="TextBox 26" id="26"/>
          <p:cNvSpPr txBox="true"/>
          <p:nvPr/>
        </p:nvSpPr>
        <p:spPr>
          <a:xfrm rot="0">
            <a:off x="15657249" y="7079135"/>
            <a:ext cx="2557807" cy="294037"/>
          </a:xfrm>
          <a:prstGeom prst="rect">
            <a:avLst/>
          </a:prstGeom>
        </p:spPr>
        <p:txBody>
          <a:bodyPr anchor="t" rtlCol="false" tIns="0" lIns="0" bIns="0" rIns="0">
            <a:spAutoFit/>
          </a:bodyPr>
          <a:lstStyle/>
          <a:p>
            <a:pPr algn="ctr">
              <a:lnSpc>
                <a:spcPts val="2468"/>
              </a:lnSpc>
            </a:pPr>
            <a:r>
              <a:rPr lang="en-US" sz="1763">
                <a:solidFill>
                  <a:srgbClr val="100F0D"/>
                </a:solidFill>
                <a:latin typeface="Montserrat Light Bold"/>
              </a:rPr>
              <a:t>er_status_filtered</a:t>
            </a:r>
          </a:p>
        </p:txBody>
      </p:sp>
      <p:sp>
        <p:nvSpPr>
          <p:cNvPr name="TextBox 27" id="27"/>
          <p:cNvSpPr txBox="true"/>
          <p:nvPr/>
        </p:nvSpPr>
        <p:spPr>
          <a:xfrm rot="0">
            <a:off x="13249497" y="867394"/>
            <a:ext cx="2557807" cy="294037"/>
          </a:xfrm>
          <a:prstGeom prst="rect">
            <a:avLst/>
          </a:prstGeom>
        </p:spPr>
        <p:txBody>
          <a:bodyPr anchor="t" rtlCol="false" tIns="0" lIns="0" bIns="0" rIns="0">
            <a:spAutoFit/>
          </a:bodyPr>
          <a:lstStyle/>
          <a:p>
            <a:pPr algn="ctr">
              <a:lnSpc>
                <a:spcPts val="2468"/>
              </a:lnSpc>
            </a:pPr>
            <a:r>
              <a:rPr lang="en-US" sz="1763">
                <a:solidFill>
                  <a:srgbClr val="100F0D"/>
                </a:solidFill>
                <a:latin typeface="Montserrat Light Bold"/>
              </a:rPr>
              <a:t>final_data_filtered</a:t>
            </a:r>
          </a:p>
        </p:txBody>
      </p:sp>
      <p:sp>
        <p:nvSpPr>
          <p:cNvPr name="Freeform 28" id="28"/>
          <p:cNvSpPr/>
          <p:nvPr/>
        </p:nvSpPr>
        <p:spPr>
          <a:xfrm flipH="false" flipV="false" rot="5400000">
            <a:off x="8569212" y="5243902"/>
            <a:ext cx="1840712" cy="1639907"/>
          </a:xfrm>
          <a:custGeom>
            <a:avLst/>
            <a:gdLst/>
            <a:ahLst/>
            <a:cxnLst/>
            <a:rect r="r" b="b" t="t" l="l"/>
            <a:pathLst>
              <a:path h="1639907" w="1840712">
                <a:moveTo>
                  <a:pt x="0" y="0"/>
                </a:moveTo>
                <a:lnTo>
                  <a:pt x="1840712" y="0"/>
                </a:lnTo>
                <a:lnTo>
                  <a:pt x="1840712" y="1639907"/>
                </a:lnTo>
                <a:lnTo>
                  <a:pt x="0" y="163990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142191" y="4828880"/>
            <a:ext cx="8742873" cy="925878"/>
          </a:xfrm>
          <a:custGeom>
            <a:avLst/>
            <a:gdLst/>
            <a:ahLst/>
            <a:cxnLst/>
            <a:rect r="r" b="b" t="t" l="l"/>
            <a:pathLst>
              <a:path h="925878" w="8742873">
                <a:moveTo>
                  <a:pt x="0" y="0"/>
                </a:moveTo>
                <a:lnTo>
                  <a:pt x="8742874" y="0"/>
                </a:lnTo>
                <a:lnTo>
                  <a:pt x="8742874" y="925878"/>
                </a:lnTo>
                <a:lnTo>
                  <a:pt x="0" y="925878"/>
                </a:lnTo>
                <a:lnTo>
                  <a:pt x="0" y="0"/>
                </a:lnTo>
                <a:close/>
              </a:path>
            </a:pathLst>
          </a:custGeom>
          <a:blipFill>
            <a:blip r:embed="rId3"/>
            <a:stretch>
              <a:fillRect l="0" t="-86495" r="0" b="0"/>
            </a:stretch>
          </a:blipFill>
        </p:spPr>
      </p:sp>
      <p:grpSp>
        <p:nvGrpSpPr>
          <p:cNvPr name="Group 7" id="7"/>
          <p:cNvGrpSpPr/>
          <p:nvPr/>
        </p:nvGrpSpPr>
        <p:grpSpPr>
          <a:xfrm rot="0">
            <a:off x="2142191" y="3396305"/>
            <a:ext cx="8742873" cy="1948998"/>
            <a:chOff x="0" y="0"/>
            <a:chExt cx="3349773" cy="746746"/>
          </a:xfrm>
        </p:grpSpPr>
        <p:sp>
          <p:nvSpPr>
            <p:cNvPr name="Freeform 8" id="8"/>
            <p:cNvSpPr/>
            <p:nvPr/>
          </p:nvSpPr>
          <p:spPr>
            <a:xfrm flipH="false" flipV="false" rot="0">
              <a:off x="0" y="0"/>
              <a:ext cx="3349773" cy="746746"/>
            </a:xfrm>
            <a:custGeom>
              <a:avLst/>
              <a:gdLst/>
              <a:ahLst/>
              <a:cxnLst/>
              <a:rect r="r" b="b" t="t" l="l"/>
              <a:pathLst>
                <a:path h="746746" w="3349773">
                  <a:moveTo>
                    <a:pt x="0" y="0"/>
                  </a:moveTo>
                  <a:lnTo>
                    <a:pt x="3349773" y="0"/>
                  </a:lnTo>
                  <a:lnTo>
                    <a:pt x="3349773" y="746746"/>
                  </a:lnTo>
                  <a:lnTo>
                    <a:pt x="0" y="746746"/>
                  </a:lnTo>
                  <a:close/>
                </a:path>
              </a:pathLst>
            </a:custGeom>
            <a:solidFill>
              <a:srgbClr val="EFEFEF"/>
            </a:solidFill>
          </p:spPr>
        </p:sp>
        <p:sp>
          <p:nvSpPr>
            <p:cNvPr name="TextBox 9" id="9"/>
            <p:cNvSpPr txBox="true"/>
            <p:nvPr/>
          </p:nvSpPr>
          <p:spPr>
            <a:xfrm>
              <a:off x="0" y="-19050"/>
              <a:ext cx="3349773" cy="765796"/>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2142191" y="7210022"/>
            <a:ext cx="8742873" cy="1044901"/>
          </a:xfrm>
          <a:custGeom>
            <a:avLst/>
            <a:gdLst/>
            <a:ahLst/>
            <a:cxnLst/>
            <a:rect r="r" b="b" t="t" l="l"/>
            <a:pathLst>
              <a:path h="1044901" w="8742873">
                <a:moveTo>
                  <a:pt x="0" y="0"/>
                </a:moveTo>
                <a:lnTo>
                  <a:pt x="8742874" y="0"/>
                </a:lnTo>
                <a:lnTo>
                  <a:pt x="8742874" y="1044901"/>
                </a:lnTo>
                <a:lnTo>
                  <a:pt x="0" y="1044901"/>
                </a:lnTo>
                <a:lnTo>
                  <a:pt x="0" y="0"/>
                </a:lnTo>
                <a:close/>
              </a:path>
            </a:pathLst>
          </a:custGeom>
          <a:blipFill>
            <a:blip r:embed="rId3"/>
            <a:stretch>
              <a:fillRect l="-12855" t="-96347" r="-12855" b="-11390"/>
            </a:stretch>
          </a:blipFill>
        </p:spPr>
      </p:sp>
      <p:grpSp>
        <p:nvGrpSpPr>
          <p:cNvPr name="Group 12" id="12"/>
          <p:cNvGrpSpPr/>
          <p:nvPr/>
        </p:nvGrpSpPr>
        <p:grpSpPr>
          <a:xfrm rot="0">
            <a:off x="2142191" y="5924372"/>
            <a:ext cx="8742873" cy="1948998"/>
            <a:chOff x="0" y="0"/>
            <a:chExt cx="3349773" cy="746746"/>
          </a:xfrm>
        </p:grpSpPr>
        <p:sp>
          <p:nvSpPr>
            <p:cNvPr name="Freeform 13" id="13"/>
            <p:cNvSpPr/>
            <p:nvPr/>
          </p:nvSpPr>
          <p:spPr>
            <a:xfrm flipH="false" flipV="false" rot="0">
              <a:off x="0" y="0"/>
              <a:ext cx="3349773" cy="746746"/>
            </a:xfrm>
            <a:custGeom>
              <a:avLst/>
              <a:gdLst/>
              <a:ahLst/>
              <a:cxnLst/>
              <a:rect r="r" b="b" t="t" l="l"/>
              <a:pathLst>
                <a:path h="746746" w="3349773">
                  <a:moveTo>
                    <a:pt x="0" y="0"/>
                  </a:moveTo>
                  <a:lnTo>
                    <a:pt x="3349773" y="0"/>
                  </a:lnTo>
                  <a:lnTo>
                    <a:pt x="3349773" y="746746"/>
                  </a:lnTo>
                  <a:lnTo>
                    <a:pt x="0" y="746746"/>
                  </a:lnTo>
                  <a:close/>
                </a:path>
              </a:pathLst>
            </a:custGeom>
            <a:solidFill>
              <a:srgbClr val="EFEFEF"/>
            </a:solidFill>
          </p:spPr>
        </p:sp>
        <p:sp>
          <p:nvSpPr>
            <p:cNvPr name="TextBox 14" id="14"/>
            <p:cNvSpPr txBox="true"/>
            <p:nvPr/>
          </p:nvSpPr>
          <p:spPr>
            <a:xfrm>
              <a:off x="0" y="-19050"/>
              <a:ext cx="3349773" cy="765796"/>
            </a:xfrm>
            <a:prstGeom prst="rect">
              <a:avLst/>
            </a:prstGeom>
          </p:spPr>
          <p:txBody>
            <a:bodyPr anchor="ctr" rtlCol="false" tIns="50800" lIns="50800" bIns="50800" rIns="50800"/>
            <a:lstStyle/>
            <a:p>
              <a:pPr algn="ctr">
                <a:lnSpc>
                  <a:spcPts val="2859"/>
                </a:lnSpc>
              </a:pPr>
            </a:p>
          </p:txBody>
        </p:sp>
      </p:grpSp>
      <p:sp>
        <p:nvSpPr>
          <p:cNvPr name="Freeform 15" id="15"/>
          <p:cNvSpPr/>
          <p:nvPr/>
        </p:nvSpPr>
        <p:spPr>
          <a:xfrm flipH="false" flipV="false" rot="0">
            <a:off x="2520875" y="3783944"/>
            <a:ext cx="1156649" cy="1173721"/>
          </a:xfrm>
          <a:custGeom>
            <a:avLst/>
            <a:gdLst/>
            <a:ahLst/>
            <a:cxnLst/>
            <a:rect r="r" b="b" t="t" l="l"/>
            <a:pathLst>
              <a:path h="1173721" w="1156649">
                <a:moveTo>
                  <a:pt x="0" y="0"/>
                </a:moveTo>
                <a:lnTo>
                  <a:pt x="1156648" y="0"/>
                </a:lnTo>
                <a:lnTo>
                  <a:pt x="1156648" y="1173721"/>
                </a:lnTo>
                <a:lnTo>
                  <a:pt x="0" y="11737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2520875" y="6198750"/>
            <a:ext cx="1159455" cy="1178744"/>
          </a:xfrm>
          <a:custGeom>
            <a:avLst/>
            <a:gdLst/>
            <a:ahLst/>
            <a:cxnLst/>
            <a:rect r="r" b="b" t="t" l="l"/>
            <a:pathLst>
              <a:path h="1178744" w="1159455">
                <a:moveTo>
                  <a:pt x="0" y="0"/>
                </a:moveTo>
                <a:lnTo>
                  <a:pt x="1159455" y="0"/>
                </a:lnTo>
                <a:lnTo>
                  <a:pt x="1159455" y="1178743"/>
                </a:lnTo>
                <a:lnTo>
                  <a:pt x="0" y="117874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10717607" y="861543"/>
            <a:ext cx="6727015" cy="3795887"/>
          </a:xfrm>
          <a:custGeom>
            <a:avLst/>
            <a:gdLst/>
            <a:ahLst/>
            <a:cxnLst/>
            <a:rect r="r" b="b" t="t" l="l"/>
            <a:pathLst>
              <a:path h="3795887" w="6727015">
                <a:moveTo>
                  <a:pt x="0" y="0"/>
                </a:moveTo>
                <a:lnTo>
                  <a:pt x="6727015" y="0"/>
                </a:lnTo>
                <a:lnTo>
                  <a:pt x="6727015" y="3795887"/>
                </a:lnTo>
                <a:lnTo>
                  <a:pt x="0" y="3795887"/>
                </a:lnTo>
                <a:lnTo>
                  <a:pt x="0" y="0"/>
                </a:lnTo>
                <a:close/>
              </a:path>
            </a:pathLst>
          </a:custGeom>
          <a:blipFill>
            <a:blip r:embed="rId10"/>
            <a:stretch>
              <a:fillRect l="0" t="0" r="-2629" b="0"/>
            </a:stretch>
          </a:blipFill>
        </p:spPr>
      </p:sp>
      <p:sp>
        <p:nvSpPr>
          <p:cNvPr name="Freeform 18" id="18"/>
          <p:cNvSpPr/>
          <p:nvPr/>
        </p:nvSpPr>
        <p:spPr>
          <a:xfrm flipH="false" flipV="false" rot="0">
            <a:off x="11303076" y="5145839"/>
            <a:ext cx="5852489" cy="4563368"/>
          </a:xfrm>
          <a:custGeom>
            <a:avLst/>
            <a:gdLst/>
            <a:ahLst/>
            <a:cxnLst/>
            <a:rect r="r" b="b" t="t" l="l"/>
            <a:pathLst>
              <a:path h="4563368" w="5852489">
                <a:moveTo>
                  <a:pt x="0" y="0"/>
                </a:moveTo>
                <a:lnTo>
                  <a:pt x="5852489" y="0"/>
                </a:lnTo>
                <a:lnTo>
                  <a:pt x="5852489" y="4563368"/>
                </a:lnTo>
                <a:lnTo>
                  <a:pt x="0" y="4563368"/>
                </a:lnTo>
                <a:lnTo>
                  <a:pt x="0" y="0"/>
                </a:lnTo>
                <a:close/>
              </a:path>
            </a:pathLst>
          </a:custGeom>
          <a:blipFill>
            <a:blip r:embed="rId11"/>
            <a:stretch>
              <a:fillRect l="0" t="0" r="0" b="0"/>
            </a:stretch>
          </a:blipFill>
        </p:spPr>
      </p:sp>
      <p:sp>
        <p:nvSpPr>
          <p:cNvPr name="TextBox 19" id="19"/>
          <p:cNvSpPr txBox="true"/>
          <p:nvPr/>
        </p:nvSpPr>
        <p:spPr>
          <a:xfrm rot="0">
            <a:off x="3908899" y="6187300"/>
            <a:ext cx="6580108" cy="1154018"/>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a:rPr>
              <a:t>Differential expression analysis with DESeq2 involves multiple steps as displayed in the flowchart aside in blue.</a:t>
            </a:r>
          </a:p>
        </p:txBody>
      </p:sp>
      <p:sp>
        <p:nvSpPr>
          <p:cNvPr name="TextBox 20" id="20"/>
          <p:cNvSpPr txBox="true"/>
          <p:nvPr/>
        </p:nvSpPr>
        <p:spPr>
          <a:xfrm rot="0">
            <a:off x="2142191" y="888605"/>
            <a:ext cx="7416941" cy="1686342"/>
          </a:xfrm>
          <a:prstGeom prst="rect">
            <a:avLst/>
          </a:prstGeom>
        </p:spPr>
        <p:txBody>
          <a:bodyPr anchor="t" rtlCol="false" tIns="0" lIns="0" bIns="0" rIns="0">
            <a:spAutoFit/>
          </a:bodyPr>
          <a:lstStyle/>
          <a:p>
            <a:pPr>
              <a:lnSpc>
                <a:spcPts val="13774"/>
              </a:lnSpc>
            </a:pPr>
            <a:r>
              <a:rPr lang="en-US" sz="9981" spc="978">
                <a:solidFill>
                  <a:srgbClr val="231F20"/>
                </a:solidFill>
                <a:latin typeface="Oswald Bold"/>
              </a:rPr>
              <a:t>DGE</a:t>
            </a:r>
          </a:p>
        </p:txBody>
      </p:sp>
      <p:sp>
        <p:nvSpPr>
          <p:cNvPr name="TextBox 21" id="21"/>
          <p:cNvSpPr txBox="true"/>
          <p:nvPr/>
        </p:nvSpPr>
        <p:spPr>
          <a:xfrm rot="0">
            <a:off x="3908899" y="3624745"/>
            <a:ext cx="6580108" cy="1521095"/>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a:rPr>
              <a:t>Our goal is to essentially determine whether the mean expression levels of different sample groups are significantly different.</a:t>
            </a:r>
          </a:p>
        </p:txBody>
      </p:sp>
      <p:sp>
        <p:nvSpPr>
          <p:cNvPr name="TextBox 22" id="22"/>
          <p:cNvSpPr txBox="true"/>
          <p:nvPr/>
        </p:nvSpPr>
        <p:spPr>
          <a:xfrm rot="0">
            <a:off x="5605563" y="1585282"/>
            <a:ext cx="4883444" cy="426338"/>
          </a:xfrm>
          <a:prstGeom prst="rect">
            <a:avLst/>
          </a:prstGeom>
        </p:spPr>
        <p:txBody>
          <a:bodyPr anchor="t" rtlCol="false" tIns="0" lIns="0" bIns="0" rIns="0">
            <a:spAutoFit/>
          </a:bodyPr>
          <a:lstStyle/>
          <a:p>
            <a:pPr>
              <a:lnSpc>
                <a:spcPts val="3588"/>
              </a:lnSpc>
            </a:pPr>
            <a:r>
              <a:rPr lang="en-US" sz="2600" spc="254">
                <a:solidFill>
                  <a:srgbClr val="231F20"/>
                </a:solidFill>
                <a:latin typeface="Oswald Bold"/>
              </a:rPr>
              <a:t>DESEQ2 (R)</a:t>
            </a:r>
          </a:p>
        </p:txBody>
      </p:sp>
      <p:sp>
        <p:nvSpPr>
          <p:cNvPr name="Freeform 23" id="23"/>
          <p:cNvSpPr/>
          <p:nvPr/>
        </p:nvSpPr>
        <p:spPr>
          <a:xfrm flipH="false" flipV="false" rot="5400000">
            <a:off x="10618502" y="7927389"/>
            <a:ext cx="990326" cy="882290"/>
          </a:xfrm>
          <a:custGeom>
            <a:avLst/>
            <a:gdLst/>
            <a:ahLst/>
            <a:cxnLst/>
            <a:rect r="r" b="b" t="t" l="l"/>
            <a:pathLst>
              <a:path h="882290" w="990326">
                <a:moveTo>
                  <a:pt x="0" y="0"/>
                </a:moveTo>
                <a:lnTo>
                  <a:pt x="990325" y="0"/>
                </a:lnTo>
                <a:lnTo>
                  <a:pt x="990325" y="882290"/>
                </a:lnTo>
                <a:lnTo>
                  <a:pt x="0" y="88229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4" id="24"/>
          <p:cNvSpPr/>
          <p:nvPr/>
        </p:nvSpPr>
        <p:spPr>
          <a:xfrm flipH="false" flipV="false" rot="-9481325">
            <a:off x="10461783" y="2541544"/>
            <a:ext cx="494849" cy="935281"/>
          </a:xfrm>
          <a:custGeom>
            <a:avLst/>
            <a:gdLst/>
            <a:ahLst/>
            <a:cxnLst/>
            <a:rect r="r" b="b" t="t" l="l"/>
            <a:pathLst>
              <a:path h="935281" w="494849">
                <a:moveTo>
                  <a:pt x="0" y="0"/>
                </a:moveTo>
                <a:lnTo>
                  <a:pt x="494848" y="0"/>
                </a:lnTo>
                <a:lnTo>
                  <a:pt x="494848" y="935281"/>
                </a:lnTo>
                <a:lnTo>
                  <a:pt x="0" y="93528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9144000" y="358377"/>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028700" y="5412063"/>
            <a:ext cx="6953250" cy="736355"/>
          </a:xfrm>
          <a:custGeom>
            <a:avLst/>
            <a:gdLst/>
            <a:ahLst/>
            <a:cxnLst/>
            <a:rect r="r" b="b" t="t" l="l"/>
            <a:pathLst>
              <a:path h="736355" w="6953250">
                <a:moveTo>
                  <a:pt x="0" y="0"/>
                </a:moveTo>
                <a:lnTo>
                  <a:pt x="6953250" y="0"/>
                </a:lnTo>
                <a:lnTo>
                  <a:pt x="6953250" y="736355"/>
                </a:lnTo>
                <a:lnTo>
                  <a:pt x="0" y="736355"/>
                </a:lnTo>
                <a:lnTo>
                  <a:pt x="0" y="0"/>
                </a:lnTo>
                <a:close/>
              </a:path>
            </a:pathLst>
          </a:custGeom>
          <a:blipFill>
            <a:blip r:embed="rId3"/>
            <a:stretch>
              <a:fillRect l="0" t="-86495" r="0" b="0"/>
            </a:stretch>
          </a:blipFill>
        </p:spPr>
      </p:sp>
      <p:grpSp>
        <p:nvGrpSpPr>
          <p:cNvPr name="Group 7" id="7"/>
          <p:cNvGrpSpPr/>
          <p:nvPr/>
        </p:nvGrpSpPr>
        <p:grpSpPr>
          <a:xfrm rot="0">
            <a:off x="1028700" y="3877116"/>
            <a:ext cx="6953250" cy="1868191"/>
            <a:chOff x="0" y="0"/>
            <a:chExt cx="2664091" cy="715785"/>
          </a:xfrm>
        </p:grpSpPr>
        <p:sp>
          <p:nvSpPr>
            <p:cNvPr name="Freeform 8" id="8"/>
            <p:cNvSpPr/>
            <p:nvPr/>
          </p:nvSpPr>
          <p:spPr>
            <a:xfrm flipH="false" flipV="false" rot="0">
              <a:off x="0" y="0"/>
              <a:ext cx="2664091" cy="715785"/>
            </a:xfrm>
            <a:custGeom>
              <a:avLst/>
              <a:gdLst/>
              <a:ahLst/>
              <a:cxnLst/>
              <a:rect r="r" b="b" t="t" l="l"/>
              <a:pathLst>
                <a:path h="715785" w="2664091">
                  <a:moveTo>
                    <a:pt x="0" y="0"/>
                  </a:moveTo>
                  <a:lnTo>
                    <a:pt x="2664091" y="0"/>
                  </a:lnTo>
                  <a:lnTo>
                    <a:pt x="2664091" y="715785"/>
                  </a:lnTo>
                  <a:lnTo>
                    <a:pt x="0" y="715785"/>
                  </a:lnTo>
                  <a:close/>
                </a:path>
              </a:pathLst>
            </a:custGeom>
            <a:solidFill>
              <a:srgbClr val="EFEFEF"/>
            </a:solidFill>
          </p:spPr>
        </p:sp>
        <p:sp>
          <p:nvSpPr>
            <p:cNvPr name="TextBox 9" id="9"/>
            <p:cNvSpPr txBox="true"/>
            <p:nvPr/>
          </p:nvSpPr>
          <p:spPr>
            <a:xfrm>
              <a:off x="0" y="-19050"/>
              <a:ext cx="2664091" cy="734835"/>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3715622" y="522894"/>
            <a:ext cx="4243920" cy="2240490"/>
          </a:xfrm>
          <a:custGeom>
            <a:avLst/>
            <a:gdLst/>
            <a:ahLst/>
            <a:cxnLst/>
            <a:rect r="r" b="b" t="t" l="l"/>
            <a:pathLst>
              <a:path h="2240490" w="4243920">
                <a:moveTo>
                  <a:pt x="0" y="0"/>
                </a:moveTo>
                <a:lnTo>
                  <a:pt x="4243921" y="0"/>
                </a:lnTo>
                <a:lnTo>
                  <a:pt x="4243921" y="2240490"/>
                </a:lnTo>
                <a:lnTo>
                  <a:pt x="0" y="2240490"/>
                </a:lnTo>
                <a:lnTo>
                  <a:pt x="0" y="0"/>
                </a:lnTo>
                <a:close/>
              </a:path>
            </a:pathLst>
          </a:custGeom>
          <a:blipFill>
            <a:blip r:embed="rId6"/>
            <a:stretch>
              <a:fillRect l="0" t="0" r="0" b="0"/>
            </a:stretch>
          </a:blipFill>
          <a:ln w="19050" cap="sq">
            <a:solidFill>
              <a:srgbClr val="000000"/>
            </a:solidFill>
            <a:prstDash val="solid"/>
            <a:miter/>
          </a:ln>
        </p:spPr>
      </p:sp>
      <p:sp>
        <p:nvSpPr>
          <p:cNvPr name="Freeform 12" id="12"/>
          <p:cNvSpPr/>
          <p:nvPr/>
        </p:nvSpPr>
        <p:spPr>
          <a:xfrm flipH="false" flipV="false" rot="0">
            <a:off x="14329476" y="3446593"/>
            <a:ext cx="3016213" cy="2338993"/>
          </a:xfrm>
          <a:custGeom>
            <a:avLst/>
            <a:gdLst/>
            <a:ahLst/>
            <a:cxnLst/>
            <a:rect r="r" b="b" t="t" l="l"/>
            <a:pathLst>
              <a:path h="2338993" w="3016213">
                <a:moveTo>
                  <a:pt x="0" y="0"/>
                </a:moveTo>
                <a:lnTo>
                  <a:pt x="3016213" y="0"/>
                </a:lnTo>
                <a:lnTo>
                  <a:pt x="3016213" y="2338993"/>
                </a:lnTo>
                <a:lnTo>
                  <a:pt x="0" y="2338993"/>
                </a:lnTo>
                <a:lnTo>
                  <a:pt x="0" y="0"/>
                </a:lnTo>
                <a:close/>
              </a:path>
            </a:pathLst>
          </a:custGeom>
          <a:blipFill>
            <a:blip r:embed="rId7"/>
            <a:stretch>
              <a:fillRect l="0" t="0" r="0" b="0"/>
            </a:stretch>
          </a:blipFill>
          <a:ln w="19050" cap="sq">
            <a:solidFill>
              <a:srgbClr val="000000"/>
            </a:solidFill>
            <a:prstDash val="solid"/>
            <a:miter/>
          </a:ln>
        </p:spPr>
      </p:sp>
      <p:sp>
        <p:nvSpPr>
          <p:cNvPr name="Freeform 13" id="13"/>
          <p:cNvSpPr/>
          <p:nvPr/>
        </p:nvSpPr>
        <p:spPr>
          <a:xfrm flipH="false" flipV="false" rot="0">
            <a:off x="14004632" y="6219448"/>
            <a:ext cx="3665901" cy="3709174"/>
          </a:xfrm>
          <a:custGeom>
            <a:avLst/>
            <a:gdLst/>
            <a:ahLst/>
            <a:cxnLst/>
            <a:rect r="r" b="b" t="t" l="l"/>
            <a:pathLst>
              <a:path h="3709174" w="3665901">
                <a:moveTo>
                  <a:pt x="0" y="0"/>
                </a:moveTo>
                <a:lnTo>
                  <a:pt x="3665901" y="0"/>
                </a:lnTo>
                <a:lnTo>
                  <a:pt x="3665901" y="3709175"/>
                </a:lnTo>
                <a:lnTo>
                  <a:pt x="0" y="3709175"/>
                </a:lnTo>
                <a:lnTo>
                  <a:pt x="0" y="0"/>
                </a:lnTo>
                <a:close/>
              </a:path>
            </a:pathLst>
          </a:custGeom>
          <a:blipFill>
            <a:blip r:embed="rId8"/>
            <a:stretch>
              <a:fillRect l="0" t="0" r="0" b="0"/>
            </a:stretch>
          </a:blipFill>
          <a:ln w="19050" cap="sq">
            <a:solidFill>
              <a:srgbClr val="000000"/>
            </a:solidFill>
            <a:prstDash val="solid"/>
            <a:miter/>
          </a:ln>
        </p:spPr>
      </p:sp>
      <p:sp>
        <p:nvSpPr>
          <p:cNvPr name="Freeform 14" id="14"/>
          <p:cNvSpPr/>
          <p:nvPr/>
        </p:nvSpPr>
        <p:spPr>
          <a:xfrm flipH="false" flipV="false" rot="0">
            <a:off x="1028700" y="2049244"/>
            <a:ext cx="6915479" cy="714140"/>
          </a:xfrm>
          <a:custGeom>
            <a:avLst/>
            <a:gdLst/>
            <a:ahLst/>
            <a:cxnLst/>
            <a:rect r="r" b="b" t="t" l="l"/>
            <a:pathLst>
              <a:path h="714140" w="6915479">
                <a:moveTo>
                  <a:pt x="0" y="0"/>
                </a:moveTo>
                <a:lnTo>
                  <a:pt x="6915479" y="0"/>
                </a:lnTo>
                <a:lnTo>
                  <a:pt x="6915479" y="714140"/>
                </a:lnTo>
                <a:lnTo>
                  <a:pt x="0" y="714140"/>
                </a:lnTo>
                <a:lnTo>
                  <a:pt x="0" y="0"/>
                </a:lnTo>
                <a:close/>
              </a:path>
            </a:pathLst>
          </a:custGeom>
          <a:blipFill>
            <a:blip r:embed="rId9"/>
            <a:stretch>
              <a:fillRect l="0" t="-363515" r="-55149" b="-134729"/>
            </a:stretch>
          </a:blipFill>
        </p:spPr>
      </p:sp>
      <p:sp>
        <p:nvSpPr>
          <p:cNvPr name="Freeform 15" id="15"/>
          <p:cNvSpPr/>
          <p:nvPr/>
        </p:nvSpPr>
        <p:spPr>
          <a:xfrm flipH="false" flipV="false" rot="0">
            <a:off x="-998668" y="6741278"/>
            <a:ext cx="10970216" cy="2665516"/>
          </a:xfrm>
          <a:custGeom>
            <a:avLst/>
            <a:gdLst/>
            <a:ahLst/>
            <a:cxnLst/>
            <a:rect r="r" b="b" t="t" l="l"/>
            <a:pathLst>
              <a:path h="2665516" w="10970216">
                <a:moveTo>
                  <a:pt x="0" y="0"/>
                </a:moveTo>
                <a:lnTo>
                  <a:pt x="10970215" y="0"/>
                </a:lnTo>
                <a:lnTo>
                  <a:pt x="10970215" y="2665516"/>
                </a:lnTo>
                <a:lnTo>
                  <a:pt x="0" y="2665516"/>
                </a:lnTo>
                <a:lnTo>
                  <a:pt x="0" y="0"/>
                </a:lnTo>
                <a:close/>
              </a:path>
            </a:pathLst>
          </a:custGeom>
          <a:blipFill>
            <a:blip r:embed="rId10"/>
            <a:stretch>
              <a:fillRect l="0" t="0" r="0" b="0"/>
            </a:stretch>
          </a:blipFill>
        </p:spPr>
      </p:sp>
      <p:sp>
        <p:nvSpPr>
          <p:cNvPr name="Freeform 16" id="16"/>
          <p:cNvSpPr/>
          <p:nvPr/>
        </p:nvSpPr>
        <p:spPr>
          <a:xfrm flipH="false" flipV="false" rot="-240392">
            <a:off x="7102435" y="2781968"/>
            <a:ext cx="569601" cy="1076565"/>
          </a:xfrm>
          <a:custGeom>
            <a:avLst/>
            <a:gdLst/>
            <a:ahLst/>
            <a:cxnLst/>
            <a:rect r="r" b="b" t="t" l="l"/>
            <a:pathLst>
              <a:path h="1076565" w="569601">
                <a:moveTo>
                  <a:pt x="0" y="0"/>
                </a:moveTo>
                <a:lnTo>
                  <a:pt x="569601" y="0"/>
                </a:lnTo>
                <a:lnTo>
                  <a:pt x="569601" y="1076565"/>
                </a:lnTo>
                <a:lnTo>
                  <a:pt x="0" y="107656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7" id="17"/>
          <p:cNvSpPr/>
          <p:nvPr/>
        </p:nvSpPr>
        <p:spPr>
          <a:xfrm flipH="false" flipV="false" rot="8002304">
            <a:off x="6714212" y="5807044"/>
            <a:ext cx="655499" cy="1238916"/>
          </a:xfrm>
          <a:custGeom>
            <a:avLst/>
            <a:gdLst/>
            <a:ahLst/>
            <a:cxnLst/>
            <a:rect r="r" b="b" t="t" l="l"/>
            <a:pathLst>
              <a:path h="1238916" w="655499">
                <a:moveTo>
                  <a:pt x="0" y="0"/>
                </a:moveTo>
                <a:lnTo>
                  <a:pt x="655499" y="0"/>
                </a:lnTo>
                <a:lnTo>
                  <a:pt x="655499" y="1238915"/>
                </a:lnTo>
                <a:lnTo>
                  <a:pt x="0" y="123891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8" id="18"/>
          <p:cNvSpPr txBox="true"/>
          <p:nvPr/>
        </p:nvSpPr>
        <p:spPr>
          <a:xfrm rot="0">
            <a:off x="1028700" y="437169"/>
            <a:ext cx="7416941" cy="814197"/>
          </a:xfrm>
          <a:prstGeom prst="rect">
            <a:avLst/>
          </a:prstGeom>
        </p:spPr>
        <p:txBody>
          <a:bodyPr anchor="t" rtlCol="false" tIns="0" lIns="0" bIns="0" rIns="0">
            <a:spAutoFit/>
          </a:bodyPr>
          <a:lstStyle/>
          <a:p>
            <a:pPr>
              <a:lnSpc>
                <a:spcPts val="6623"/>
              </a:lnSpc>
            </a:pPr>
            <a:r>
              <a:rPr lang="en-US" sz="4800" spc="470">
                <a:solidFill>
                  <a:srgbClr val="231F20"/>
                </a:solidFill>
                <a:latin typeface="Oswald Bold"/>
              </a:rPr>
              <a:t>NORMALIZATION</a:t>
            </a:r>
          </a:p>
        </p:txBody>
      </p:sp>
      <p:sp>
        <p:nvSpPr>
          <p:cNvPr name="TextBox 19" id="19"/>
          <p:cNvSpPr txBox="true"/>
          <p:nvPr/>
        </p:nvSpPr>
        <p:spPr>
          <a:xfrm rot="0">
            <a:off x="1412498" y="4282560"/>
            <a:ext cx="6125239" cy="1028727"/>
          </a:xfrm>
          <a:prstGeom prst="rect">
            <a:avLst/>
          </a:prstGeom>
        </p:spPr>
        <p:txBody>
          <a:bodyPr anchor="t" rtlCol="false" tIns="0" lIns="0" bIns="0" rIns="0">
            <a:spAutoFit/>
          </a:bodyPr>
          <a:lstStyle/>
          <a:p>
            <a:pPr algn="l">
              <a:lnSpc>
                <a:spcPts val="2792"/>
              </a:lnSpc>
            </a:pPr>
            <a:r>
              <a:rPr lang="en-US" sz="2023" spc="198">
                <a:solidFill>
                  <a:srgbClr val="231F20"/>
                </a:solidFill>
                <a:latin typeface="Montserrat Light"/>
              </a:rPr>
              <a:t>To normalize the count data, DESeq2 calculates size factors for each sample using the </a:t>
            </a:r>
            <a:r>
              <a:rPr lang="en-US" sz="2023" spc="198">
                <a:solidFill>
                  <a:srgbClr val="231F20"/>
                </a:solidFill>
                <a:latin typeface="Montserrat Light"/>
              </a:rPr>
              <a:t>median of ratios method </a:t>
            </a:r>
          </a:p>
        </p:txBody>
      </p:sp>
      <p:sp>
        <p:nvSpPr>
          <p:cNvPr name="TextBox 20" id="20"/>
          <p:cNvSpPr txBox="true"/>
          <p:nvPr/>
        </p:nvSpPr>
        <p:spPr>
          <a:xfrm rot="0">
            <a:off x="9417744" y="701274"/>
            <a:ext cx="3749061" cy="8846353"/>
          </a:xfrm>
          <a:prstGeom prst="rect">
            <a:avLst/>
          </a:prstGeom>
        </p:spPr>
        <p:txBody>
          <a:bodyPr anchor="t" rtlCol="false" tIns="0" lIns="0" bIns="0" rIns="0">
            <a:spAutoFit/>
          </a:bodyPr>
          <a:lstStyle/>
          <a:p>
            <a:pPr>
              <a:lnSpc>
                <a:spcPts val="2557"/>
              </a:lnSpc>
            </a:pPr>
            <a:r>
              <a:rPr lang="en-US" sz="1852" spc="181">
                <a:solidFill>
                  <a:srgbClr val="231F20"/>
                </a:solidFill>
                <a:latin typeface="Montserrat Light Bold"/>
              </a:rPr>
              <a:t>Sequencing depth:</a:t>
            </a:r>
            <a:r>
              <a:rPr lang="en-US" sz="1852" spc="181">
                <a:solidFill>
                  <a:srgbClr val="231F20"/>
                </a:solidFill>
                <a:latin typeface="Montserrat Light"/>
              </a:rPr>
              <a:t> E</a:t>
            </a:r>
            <a:r>
              <a:rPr lang="en-US" sz="1852" spc="181">
                <a:solidFill>
                  <a:srgbClr val="231F20"/>
                </a:solidFill>
                <a:latin typeface="Montserrat Light"/>
              </a:rPr>
              <a:t>ach gene appears to have doubled in expression in Sample A relative to Sample B, however this is a consequence of Sample A having double the sequencing depth.</a:t>
            </a:r>
          </a:p>
          <a:p>
            <a:pPr>
              <a:lnSpc>
                <a:spcPts val="2557"/>
              </a:lnSpc>
            </a:pPr>
          </a:p>
          <a:p>
            <a:pPr>
              <a:lnSpc>
                <a:spcPts val="2557"/>
              </a:lnSpc>
            </a:pPr>
            <a:r>
              <a:rPr lang="en-US" sz="1852" spc="181">
                <a:solidFill>
                  <a:srgbClr val="231F20"/>
                </a:solidFill>
                <a:latin typeface="Montserrat Light Bold"/>
              </a:rPr>
              <a:t>Gene length:</a:t>
            </a:r>
            <a:r>
              <a:rPr lang="en-US" sz="1852" spc="181">
                <a:solidFill>
                  <a:srgbClr val="231F20"/>
                </a:solidFill>
                <a:latin typeface="Montserrat Light"/>
              </a:rPr>
              <a:t> Gene X and Gene Y have similar levels of expression, but the number of reads mapped to Gene X would be many more than the number mapped to Gene Y because Gene X is longer.</a:t>
            </a:r>
          </a:p>
          <a:p>
            <a:pPr>
              <a:lnSpc>
                <a:spcPts val="2557"/>
              </a:lnSpc>
            </a:pPr>
          </a:p>
          <a:p>
            <a:pPr algn="l">
              <a:lnSpc>
                <a:spcPts val="2557"/>
              </a:lnSpc>
            </a:pPr>
            <a:r>
              <a:rPr lang="en-US" sz="1852" spc="181">
                <a:solidFill>
                  <a:srgbClr val="231F20"/>
                </a:solidFill>
                <a:latin typeface="Montserrat Light Bold"/>
              </a:rPr>
              <a:t>RNA composition:</a:t>
            </a:r>
            <a:r>
              <a:rPr lang="en-US" sz="1852" spc="181">
                <a:solidFill>
                  <a:srgbClr val="231F20"/>
                </a:solidFill>
                <a:latin typeface="Montserrat Light"/>
              </a:rPr>
              <a:t> If we were to divide each sample by the total number of counts to normalize, the counts would be greatly skewed by the DE gene, which takes up most of the counts for Sample A, but not Sample B.</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887923">
            <a:off x="-2683214" y="7543802"/>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87923">
            <a:off x="12076940" y="-3354783"/>
            <a:ext cx="7032580" cy="7216267"/>
          </a:xfrm>
          <a:custGeom>
            <a:avLst/>
            <a:gdLst/>
            <a:ahLst/>
            <a:cxnLst/>
            <a:rect r="r" b="b" t="t" l="l"/>
            <a:pathLst>
              <a:path h="7216267" w="7032580">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6333169" y="8069439"/>
            <a:ext cx="2094695" cy="2377721"/>
            <a:chOff x="0" y="0"/>
            <a:chExt cx="551689" cy="626231"/>
          </a:xfrm>
        </p:grpSpPr>
        <p:sp>
          <p:nvSpPr>
            <p:cNvPr name="Freeform 5" id="5"/>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6" id="6"/>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0">
            <a:off x="-224419" y="-1349021"/>
            <a:ext cx="2094695" cy="2377721"/>
            <a:chOff x="0" y="0"/>
            <a:chExt cx="551689" cy="626231"/>
          </a:xfrm>
        </p:grpSpPr>
        <p:sp>
          <p:nvSpPr>
            <p:cNvPr name="Freeform 8" id="8"/>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9" id="9"/>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grpSp>
        <p:nvGrpSpPr>
          <p:cNvPr name="Group 10" id="10"/>
          <p:cNvGrpSpPr/>
          <p:nvPr/>
        </p:nvGrpSpPr>
        <p:grpSpPr>
          <a:xfrm rot="0">
            <a:off x="1227164" y="6580341"/>
            <a:ext cx="6383957" cy="3293565"/>
            <a:chOff x="0" y="0"/>
            <a:chExt cx="2445970" cy="1261907"/>
          </a:xfrm>
        </p:grpSpPr>
        <p:sp>
          <p:nvSpPr>
            <p:cNvPr name="Freeform 11" id="11"/>
            <p:cNvSpPr/>
            <p:nvPr/>
          </p:nvSpPr>
          <p:spPr>
            <a:xfrm flipH="false" flipV="false" rot="0">
              <a:off x="0" y="0"/>
              <a:ext cx="2445970" cy="1261907"/>
            </a:xfrm>
            <a:custGeom>
              <a:avLst/>
              <a:gdLst/>
              <a:ahLst/>
              <a:cxnLst/>
              <a:rect r="r" b="b" t="t" l="l"/>
              <a:pathLst>
                <a:path h="1261907" w="2445970">
                  <a:moveTo>
                    <a:pt x="0" y="0"/>
                  </a:moveTo>
                  <a:lnTo>
                    <a:pt x="2445970" y="0"/>
                  </a:lnTo>
                  <a:lnTo>
                    <a:pt x="2445970" y="1261907"/>
                  </a:lnTo>
                  <a:lnTo>
                    <a:pt x="0" y="1261907"/>
                  </a:lnTo>
                  <a:close/>
                </a:path>
              </a:pathLst>
            </a:custGeom>
            <a:solidFill>
              <a:srgbClr val="EFEFEF"/>
            </a:solidFill>
          </p:spPr>
        </p:sp>
        <p:sp>
          <p:nvSpPr>
            <p:cNvPr name="TextBox 12" id="12"/>
            <p:cNvSpPr txBox="true"/>
            <p:nvPr/>
          </p:nvSpPr>
          <p:spPr>
            <a:xfrm>
              <a:off x="0" y="-19050"/>
              <a:ext cx="2445970" cy="1280957"/>
            </a:xfrm>
            <a:prstGeom prst="rect">
              <a:avLst/>
            </a:prstGeom>
          </p:spPr>
          <p:txBody>
            <a:bodyPr anchor="ctr" rtlCol="false" tIns="50800" lIns="50800" bIns="50800" rIns="50800"/>
            <a:lstStyle/>
            <a:p>
              <a:pPr algn="ctr">
                <a:lnSpc>
                  <a:spcPts val="2859"/>
                </a:lnSpc>
              </a:pPr>
            </a:p>
          </p:txBody>
        </p:sp>
      </p:grpSp>
      <p:sp>
        <p:nvSpPr>
          <p:cNvPr name="Freeform 13" id="13"/>
          <p:cNvSpPr/>
          <p:nvPr/>
        </p:nvSpPr>
        <p:spPr>
          <a:xfrm flipH="false" flipV="false" rot="0">
            <a:off x="1112380" y="9549289"/>
            <a:ext cx="6498740" cy="649235"/>
          </a:xfrm>
          <a:custGeom>
            <a:avLst/>
            <a:gdLst/>
            <a:ahLst/>
            <a:cxnLst/>
            <a:rect r="r" b="b" t="t" l="l"/>
            <a:pathLst>
              <a:path h="649235" w="6498740">
                <a:moveTo>
                  <a:pt x="0" y="0"/>
                </a:moveTo>
                <a:lnTo>
                  <a:pt x="6498740" y="0"/>
                </a:lnTo>
                <a:lnTo>
                  <a:pt x="6498740" y="649235"/>
                </a:lnTo>
                <a:lnTo>
                  <a:pt x="0" y="649235"/>
                </a:lnTo>
                <a:lnTo>
                  <a:pt x="0" y="0"/>
                </a:lnTo>
                <a:close/>
              </a:path>
            </a:pathLst>
          </a:custGeom>
          <a:blipFill>
            <a:blip r:embed="rId4"/>
            <a:stretch>
              <a:fillRect l="0" t="-94691" r="0" b="-3002"/>
            </a:stretch>
          </a:blipFill>
        </p:spPr>
      </p:sp>
      <p:sp>
        <p:nvSpPr>
          <p:cNvPr name="Freeform 14" id="14"/>
          <p:cNvSpPr/>
          <p:nvPr/>
        </p:nvSpPr>
        <p:spPr>
          <a:xfrm flipH="false" flipV="false" rot="-5400000">
            <a:off x="10725844" y="5639951"/>
            <a:ext cx="587456" cy="1110311"/>
          </a:xfrm>
          <a:custGeom>
            <a:avLst/>
            <a:gdLst/>
            <a:ahLst/>
            <a:cxnLst/>
            <a:rect r="r" b="b" t="t" l="l"/>
            <a:pathLst>
              <a:path h="1110311" w="587456">
                <a:moveTo>
                  <a:pt x="0" y="0"/>
                </a:moveTo>
                <a:lnTo>
                  <a:pt x="587456" y="0"/>
                </a:lnTo>
                <a:lnTo>
                  <a:pt x="587456" y="1110311"/>
                </a:lnTo>
                <a:lnTo>
                  <a:pt x="0" y="11103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8652265" y="6488834"/>
            <a:ext cx="8483236" cy="3317059"/>
          </a:xfrm>
          <a:custGeom>
            <a:avLst/>
            <a:gdLst/>
            <a:ahLst/>
            <a:cxnLst/>
            <a:rect r="r" b="b" t="t" l="l"/>
            <a:pathLst>
              <a:path h="3317059" w="8483236">
                <a:moveTo>
                  <a:pt x="0" y="0"/>
                </a:moveTo>
                <a:lnTo>
                  <a:pt x="8483236" y="0"/>
                </a:lnTo>
                <a:lnTo>
                  <a:pt x="8483236" y="3317059"/>
                </a:lnTo>
                <a:lnTo>
                  <a:pt x="0" y="3317059"/>
                </a:lnTo>
                <a:lnTo>
                  <a:pt x="0" y="0"/>
                </a:lnTo>
                <a:close/>
              </a:path>
            </a:pathLst>
          </a:custGeom>
          <a:blipFill>
            <a:blip r:embed="rId7"/>
            <a:stretch>
              <a:fillRect l="0" t="0" r="0" b="0"/>
            </a:stretch>
          </a:blipFill>
        </p:spPr>
      </p:sp>
      <p:sp>
        <p:nvSpPr>
          <p:cNvPr name="Freeform 16" id="16"/>
          <p:cNvSpPr/>
          <p:nvPr/>
        </p:nvSpPr>
        <p:spPr>
          <a:xfrm flipH="false" flipV="false" rot="0">
            <a:off x="1454413" y="2080792"/>
            <a:ext cx="9010003" cy="4114315"/>
          </a:xfrm>
          <a:custGeom>
            <a:avLst/>
            <a:gdLst/>
            <a:ahLst/>
            <a:cxnLst/>
            <a:rect r="r" b="b" t="t" l="l"/>
            <a:pathLst>
              <a:path h="4114315" w="9010003">
                <a:moveTo>
                  <a:pt x="0" y="0"/>
                </a:moveTo>
                <a:lnTo>
                  <a:pt x="9010003" y="0"/>
                </a:lnTo>
                <a:lnTo>
                  <a:pt x="9010003" y="4114314"/>
                </a:lnTo>
                <a:lnTo>
                  <a:pt x="0" y="4114314"/>
                </a:lnTo>
                <a:lnTo>
                  <a:pt x="0" y="0"/>
                </a:lnTo>
                <a:close/>
              </a:path>
            </a:pathLst>
          </a:custGeom>
          <a:blipFill>
            <a:blip r:embed="rId8"/>
            <a:stretch>
              <a:fillRect l="0" t="0" r="0" b="0"/>
            </a:stretch>
          </a:blipFill>
        </p:spPr>
      </p:sp>
      <p:sp>
        <p:nvSpPr>
          <p:cNvPr name="Freeform 17" id="17"/>
          <p:cNvSpPr/>
          <p:nvPr/>
        </p:nvSpPr>
        <p:spPr>
          <a:xfrm flipH="false" flipV="false" rot="0">
            <a:off x="11019572" y="1304242"/>
            <a:ext cx="6630474" cy="4059861"/>
          </a:xfrm>
          <a:custGeom>
            <a:avLst/>
            <a:gdLst/>
            <a:ahLst/>
            <a:cxnLst/>
            <a:rect r="r" b="b" t="t" l="l"/>
            <a:pathLst>
              <a:path h="4059861" w="6630474">
                <a:moveTo>
                  <a:pt x="0" y="0"/>
                </a:moveTo>
                <a:lnTo>
                  <a:pt x="6630473" y="0"/>
                </a:lnTo>
                <a:lnTo>
                  <a:pt x="6630473" y="4059861"/>
                </a:lnTo>
                <a:lnTo>
                  <a:pt x="0" y="4059861"/>
                </a:lnTo>
                <a:lnTo>
                  <a:pt x="0" y="0"/>
                </a:lnTo>
                <a:close/>
              </a:path>
            </a:pathLst>
          </a:custGeom>
          <a:blipFill>
            <a:blip r:embed="rId9"/>
            <a:stretch>
              <a:fillRect l="0" t="0" r="0" b="0"/>
            </a:stretch>
          </a:blipFill>
        </p:spPr>
      </p:sp>
      <p:sp>
        <p:nvSpPr>
          <p:cNvPr name="TextBox 18" id="18"/>
          <p:cNvSpPr txBox="true"/>
          <p:nvPr/>
        </p:nvSpPr>
        <p:spPr>
          <a:xfrm rot="0">
            <a:off x="1091812" y="762078"/>
            <a:ext cx="9537014" cy="989077"/>
          </a:xfrm>
          <a:prstGeom prst="rect">
            <a:avLst/>
          </a:prstGeom>
        </p:spPr>
        <p:txBody>
          <a:bodyPr anchor="t" rtlCol="false" tIns="0" lIns="0" bIns="0" rIns="0">
            <a:spAutoFit/>
          </a:bodyPr>
          <a:lstStyle/>
          <a:p>
            <a:pPr marL="0" indent="0" lvl="0">
              <a:lnSpc>
                <a:spcPts val="8141"/>
              </a:lnSpc>
              <a:spcBef>
                <a:spcPct val="0"/>
              </a:spcBef>
            </a:pPr>
            <a:r>
              <a:rPr lang="en-US" sz="5899" spc="578">
                <a:solidFill>
                  <a:srgbClr val="231F20"/>
                </a:solidFill>
                <a:latin typeface="Oswald Bold"/>
              </a:rPr>
              <a:t>CODE</a:t>
            </a:r>
          </a:p>
        </p:txBody>
      </p:sp>
      <p:sp>
        <p:nvSpPr>
          <p:cNvPr name="TextBox 19" id="19"/>
          <p:cNvSpPr txBox="true"/>
          <p:nvPr/>
        </p:nvSpPr>
        <p:spPr>
          <a:xfrm rot="0">
            <a:off x="1454413" y="6998327"/>
            <a:ext cx="6009608" cy="2293713"/>
          </a:xfrm>
          <a:prstGeom prst="rect">
            <a:avLst/>
          </a:prstGeom>
        </p:spPr>
        <p:txBody>
          <a:bodyPr anchor="t" rtlCol="false" tIns="0" lIns="0" bIns="0" rIns="0">
            <a:spAutoFit/>
          </a:bodyPr>
          <a:lstStyle/>
          <a:p>
            <a:pPr marL="407044" indent="-203522" lvl="1">
              <a:lnSpc>
                <a:spcPts val="2601"/>
              </a:lnSpc>
              <a:buFont typeface="Arial"/>
              <a:buChar char="•"/>
            </a:pPr>
            <a:r>
              <a:rPr lang="en-US" sz="1885" spc="184">
                <a:solidFill>
                  <a:srgbClr val="231F20"/>
                </a:solidFill>
                <a:latin typeface="Montserrat Light"/>
              </a:rPr>
              <a:t>First, create the dds object.</a:t>
            </a:r>
          </a:p>
          <a:p>
            <a:pPr marL="407044" indent="-203522" lvl="1">
              <a:lnSpc>
                <a:spcPts val="2601"/>
              </a:lnSpc>
              <a:buFont typeface="Arial"/>
              <a:buChar char="•"/>
            </a:pPr>
            <a:r>
              <a:rPr lang="en-US" sz="1885" spc="184">
                <a:solidFill>
                  <a:srgbClr val="231F20"/>
                </a:solidFill>
                <a:latin typeface="Montserrat Light"/>
              </a:rPr>
              <a:t>Then you can create thresholds to filter out necessary genes.</a:t>
            </a:r>
          </a:p>
          <a:p>
            <a:pPr marL="407044" indent="-203522" lvl="1">
              <a:lnSpc>
                <a:spcPts val="2601"/>
              </a:lnSpc>
              <a:buFont typeface="Arial"/>
              <a:buChar char="•"/>
            </a:pPr>
            <a:r>
              <a:rPr lang="en-US" sz="1885" spc="184">
                <a:solidFill>
                  <a:srgbClr val="231F20"/>
                </a:solidFill>
                <a:latin typeface="Montserrat Light"/>
              </a:rPr>
              <a:t>Finally, obtain the results contrasted against ER_status values.</a:t>
            </a:r>
          </a:p>
          <a:p>
            <a:pPr algn="l" marL="407044" indent="-203522" lvl="1">
              <a:lnSpc>
                <a:spcPts val="2601"/>
              </a:lnSpc>
              <a:buFont typeface="Arial"/>
              <a:buChar char="•"/>
            </a:pPr>
            <a:r>
              <a:rPr lang="en-US" sz="1885" spc="184">
                <a:solidFill>
                  <a:srgbClr val="231F20"/>
                </a:solidFill>
                <a:latin typeface="Montserrat Light"/>
              </a:rPr>
              <a:t>We can make an MA plot to display log fold change vs Average count values.</a:t>
            </a:r>
          </a:p>
        </p:txBody>
      </p:sp>
      <p:sp>
        <p:nvSpPr>
          <p:cNvPr name="TextBox 20" id="20"/>
          <p:cNvSpPr txBox="true"/>
          <p:nvPr/>
        </p:nvSpPr>
        <p:spPr>
          <a:xfrm rot="0">
            <a:off x="3418597" y="1092406"/>
            <a:ext cx="4883444" cy="385571"/>
          </a:xfrm>
          <a:prstGeom prst="rect">
            <a:avLst/>
          </a:prstGeom>
        </p:spPr>
        <p:txBody>
          <a:bodyPr anchor="t" rtlCol="false" tIns="0" lIns="0" bIns="0" rIns="0">
            <a:spAutoFit/>
          </a:bodyPr>
          <a:lstStyle/>
          <a:p>
            <a:pPr>
              <a:lnSpc>
                <a:spcPts val="3174"/>
              </a:lnSpc>
            </a:pPr>
            <a:r>
              <a:rPr lang="en-US" sz="2300" spc="225">
                <a:solidFill>
                  <a:srgbClr val="231F20"/>
                </a:solidFill>
                <a:latin typeface="Oswald Bold"/>
              </a:rPr>
              <a:t>DESEQ ANALYSIS</a:t>
            </a:r>
          </a:p>
        </p:txBody>
      </p:sp>
      <p:sp>
        <p:nvSpPr>
          <p:cNvPr name="Freeform 21" id="21"/>
          <p:cNvSpPr/>
          <p:nvPr/>
        </p:nvSpPr>
        <p:spPr>
          <a:xfrm flipH="false" flipV="false" rot="-9597749">
            <a:off x="10368904" y="1275796"/>
            <a:ext cx="503017" cy="950719"/>
          </a:xfrm>
          <a:custGeom>
            <a:avLst/>
            <a:gdLst/>
            <a:ahLst/>
            <a:cxnLst/>
            <a:rect r="r" b="b" t="t" l="l"/>
            <a:pathLst>
              <a:path h="950719" w="503017">
                <a:moveTo>
                  <a:pt x="0" y="0"/>
                </a:moveTo>
                <a:lnTo>
                  <a:pt x="503017" y="0"/>
                </a:lnTo>
                <a:lnTo>
                  <a:pt x="503017" y="950719"/>
                </a:lnTo>
                <a:lnTo>
                  <a:pt x="0" y="9507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887923">
            <a:off x="-2683214" y="7543802"/>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8684566"/>
            <a:ext cx="7860762" cy="832461"/>
          </a:xfrm>
          <a:custGeom>
            <a:avLst/>
            <a:gdLst/>
            <a:ahLst/>
            <a:cxnLst/>
            <a:rect r="r" b="b" t="t" l="l"/>
            <a:pathLst>
              <a:path h="832461" w="7860762">
                <a:moveTo>
                  <a:pt x="0" y="0"/>
                </a:moveTo>
                <a:lnTo>
                  <a:pt x="7860762" y="0"/>
                </a:lnTo>
                <a:lnTo>
                  <a:pt x="7860762" y="832462"/>
                </a:lnTo>
                <a:lnTo>
                  <a:pt x="0" y="832462"/>
                </a:lnTo>
                <a:lnTo>
                  <a:pt x="0" y="0"/>
                </a:lnTo>
                <a:close/>
              </a:path>
            </a:pathLst>
          </a:custGeom>
          <a:blipFill>
            <a:blip r:embed="rId4"/>
            <a:stretch>
              <a:fillRect l="0" t="-86495" r="0" b="0"/>
            </a:stretch>
          </a:blipFill>
        </p:spPr>
      </p:sp>
      <p:sp>
        <p:nvSpPr>
          <p:cNvPr name="Freeform 4" id="4"/>
          <p:cNvSpPr/>
          <p:nvPr/>
        </p:nvSpPr>
        <p:spPr>
          <a:xfrm flipH="false" flipV="false" rot="887923">
            <a:off x="12076940" y="-3354783"/>
            <a:ext cx="7032580" cy="7216267"/>
          </a:xfrm>
          <a:custGeom>
            <a:avLst/>
            <a:gdLst/>
            <a:ahLst/>
            <a:cxnLst/>
            <a:rect r="r" b="b" t="t" l="l"/>
            <a:pathLst>
              <a:path h="7216267" w="7032580">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6333169" y="8069439"/>
            <a:ext cx="2094695" cy="2377721"/>
            <a:chOff x="0" y="0"/>
            <a:chExt cx="551689" cy="626231"/>
          </a:xfrm>
        </p:grpSpPr>
        <p:sp>
          <p:nvSpPr>
            <p:cNvPr name="Freeform 6" id="6"/>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7" id="7"/>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224419" y="-1349021"/>
            <a:ext cx="2094695" cy="2377721"/>
            <a:chOff x="0" y="0"/>
            <a:chExt cx="551689" cy="626231"/>
          </a:xfrm>
        </p:grpSpPr>
        <p:sp>
          <p:nvSpPr>
            <p:cNvPr name="Freeform 9" id="9"/>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10" id="10"/>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grpSp>
        <p:nvGrpSpPr>
          <p:cNvPr name="Group 11" id="11"/>
          <p:cNvGrpSpPr/>
          <p:nvPr/>
        </p:nvGrpSpPr>
        <p:grpSpPr>
          <a:xfrm rot="0">
            <a:off x="1091812" y="5249730"/>
            <a:ext cx="7406573" cy="3284469"/>
            <a:chOff x="0" y="0"/>
            <a:chExt cx="2837779" cy="1258422"/>
          </a:xfrm>
        </p:grpSpPr>
        <p:sp>
          <p:nvSpPr>
            <p:cNvPr name="Freeform 12" id="12"/>
            <p:cNvSpPr/>
            <p:nvPr/>
          </p:nvSpPr>
          <p:spPr>
            <a:xfrm flipH="false" flipV="false" rot="0">
              <a:off x="0" y="0"/>
              <a:ext cx="2837779" cy="1258422"/>
            </a:xfrm>
            <a:custGeom>
              <a:avLst/>
              <a:gdLst/>
              <a:ahLst/>
              <a:cxnLst/>
              <a:rect r="r" b="b" t="t" l="l"/>
              <a:pathLst>
                <a:path h="1258422" w="2837779">
                  <a:moveTo>
                    <a:pt x="0" y="0"/>
                  </a:moveTo>
                  <a:lnTo>
                    <a:pt x="2837779" y="0"/>
                  </a:lnTo>
                  <a:lnTo>
                    <a:pt x="2837779" y="1258422"/>
                  </a:lnTo>
                  <a:lnTo>
                    <a:pt x="0" y="1258422"/>
                  </a:lnTo>
                  <a:close/>
                </a:path>
              </a:pathLst>
            </a:custGeom>
            <a:solidFill>
              <a:srgbClr val="EFEFEF"/>
            </a:solidFill>
          </p:spPr>
        </p:sp>
        <p:sp>
          <p:nvSpPr>
            <p:cNvPr name="TextBox 13" id="13"/>
            <p:cNvSpPr txBox="true"/>
            <p:nvPr/>
          </p:nvSpPr>
          <p:spPr>
            <a:xfrm>
              <a:off x="0" y="-19050"/>
              <a:ext cx="2837779" cy="1277472"/>
            </a:xfrm>
            <a:prstGeom prst="rect">
              <a:avLst/>
            </a:prstGeom>
          </p:spPr>
          <p:txBody>
            <a:bodyPr anchor="ctr" rtlCol="false" tIns="50800" lIns="50800" bIns="50800" rIns="50800"/>
            <a:lstStyle/>
            <a:p>
              <a:pPr algn="ctr">
                <a:lnSpc>
                  <a:spcPts val="2859"/>
                </a:lnSpc>
              </a:pPr>
            </a:p>
          </p:txBody>
        </p:sp>
      </p:grpSp>
      <p:sp>
        <p:nvSpPr>
          <p:cNvPr name="Freeform 14" id="14"/>
          <p:cNvSpPr/>
          <p:nvPr/>
        </p:nvSpPr>
        <p:spPr>
          <a:xfrm flipH="false" flipV="false" rot="-5309445">
            <a:off x="11450419" y="4461016"/>
            <a:ext cx="910594" cy="1721054"/>
          </a:xfrm>
          <a:custGeom>
            <a:avLst/>
            <a:gdLst/>
            <a:ahLst/>
            <a:cxnLst/>
            <a:rect r="r" b="b" t="t" l="l"/>
            <a:pathLst>
              <a:path h="1721054" w="910594">
                <a:moveTo>
                  <a:pt x="0" y="0"/>
                </a:moveTo>
                <a:lnTo>
                  <a:pt x="910594" y="0"/>
                </a:lnTo>
                <a:lnTo>
                  <a:pt x="910594" y="1721054"/>
                </a:lnTo>
                <a:lnTo>
                  <a:pt x="0" y="17210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8889462" y="5799347"/>
            <a:ext cx="9123040" cy="3041013"/>
          </a:xfrm>
          <a:custGeom>
            <a:avLst/>
            <a:gdLst/>
            <a:ahLst/>
            <a:cxnLst/>
            <a:rect r="r" b="b" t="t" l="l"/>
            <a:pathLst>
              <a:path h="3041013" w="9123040">
                <a:moveTo>
                  <a:pt x="0" y="0"/>
                </a:moveTo>
                <a:lnTo>
                  <a:pt x="9123040" y="0"/>
                </a:lnTo>
                <a:lnTo>
                  <a:pt x="9123040" y="3041013"/>
                </a:lnTo>
                <a:lnTo>
                  <a:pt x="0" y="3041013"/>
                </a:lnTo>
                <a:lnTo>
                  <a:pt x="0" y="0"/>
                </a:lnTo>
                <a:close/>
              </a:path>
            </a:pathLst>
          </a:custGeom>
          <a:blipFill>
            <a:blip r:embed="rId7"/>
            <a:stretch>
              <a:fillRect l="0" t="0" r="0" b="0"/>
            </a:stretch>
          </a:blipFill>
        </p:spPr>
      </p:sp>
      <p:sp>
        <p:nvSpPr>
          <p:cNvPr name="Freeform 16" id="16"/>
          <p:cNvSpPr/>
          <p:nvPr/>
        </p:nvSpPr>
        <p:spPr>
          <a:xfrm flipH="false" flipV="false" rot="0">
            <a:off x="1225695" y="2289865"/>
            <a:ext cx="9807801" cy="2853635"/>
          </a:xfrm>
          <a:custGeom>
            <a:avLst/>
            <a:gdLst/>
            <a:ahLst/>
            <a:cxnLst/>
            <a:rect r="r" b="b" t="t" l="l"/>
            <a:pathLst>
              <a:path h="2853635" w="9807801">
                <a:moveTo>
                  <a:pt x="0" y="0"/>
                </a:moveTo>
                <a:lnTo>
                  <a:pt x="9807801" y="0"/>
                </a:lnTo>
                <a:lnTo>
                  <a:pt x="9807801" y="2853635"/>
                </a:lnTo>
                <a:lnTo>
                  <a:pt x="0" y="2853635"/>
                </a:lnTo>
                <a:lnTo>
                  <a:pt x="0" y="0"/>
                </a:lnTo>
                <a:close/>
              </a:path>
            </a:pathLst>
          </a:custGeom>
          <a:blipFill>
            <a:blip r:embed="rId8"/>
            <a:stretch>
              <a:fillRect l="0" t="0" r="0" b="0"/>
            </a:stretch>
          </a:blipFill>
        </p:spPr>
      </p:sp>
      <p:sp>
        <p:nvSpPr>
          <p:cNvPr name="TextBox 17" id="17"/>
          <p:cNvSpPr txBox="true"/>
          <p:nvPr/>
        </p:nvSpPr>
        <p:spPr>
          <a:xfrm rot="0">
            <a:off x="1091812" y="762078"/>
            <a:ext cx="9537014" cy="989077"/>
          </a:xfrm>
          <a:prstGeom prst="rect">
            <a:avLst/>
          </a:prstGeom>
        </p:spPr>
        <p:txBody>
          <a:bodyPr anchor="t" rtlCol="false" tIns="0" lIns="0" bIns="0" rIns="0">
            <a:spAutoFit/>
          </a:bodyPr>
          <a:lstStyle/>
          <a:p>
            <a:pPr marL="0" indent="0" lvl="0">
              <a:lnSpc>
                <a:spcPts val="8141"/>
              </a:lnSpc>
              <a:spcBef>
                <a:spcPct val="0"/>
              </a:spcBef>
            </a:pPr>
            <a:r>
              <a:rPr lang="en-US" sz="5899" spc="578">
                <a:solidFill>
                  <a:srgbClr val="231F20"/>
                </a:solidFill>
                <a:latin typeface="Oswald Bold"/>
              </a:rPr>
              <a:t>CODE</a:t>
            </a:r>
          </a:p>
        </p:txBody>
      </p:sp>
      <p:sp>
        <p:nvSpPr>
          <p:cNvPr name="TextBox 18" id="18"/>
          <p:cNvSpPr txBox="true"/>
          <p:nvPr/>
        </p:nvSpPr>
        <p:spPr>
          <a:xfrm rot="0">
            <a:off x="1141268" y="5874317"/>
            <a:ext cx="7307662" cy="1997195"/>
          </a:xfrm>
          <a:prstGeom prst="rect">
            <a:avLst/>
          </a:prstGeom>
        </p:spPr>
        <p:txBody>
          <a:bodyPr anchor="t" rtlCol="false" tIns="0" lIns="0" bIns="0" rIns="0">
            <a:spAutoFit/>
          </a:bodyPr>
          <a:lstStyle/>
          <a:p>
            <a:pPr marL="414530" indent="-207265" lvl="1">
              <a:lnSpc>
                <a:spcPts val="2649"/>
              </a:lnSpc>
              <a:buFont typeface="Arial"/>
              <a:buChar char="•"/>
            </a:pPr>
            <a:r>
              <a:rPr lang="en-US" sz="1920" spc="188">
                <a:solidFill>
                  <a:srgbClr val="231F20"/>
                </a:solidFill>
                <a:latin typeface="Montserrat Light"/>
              </a:rPr>
              <a:t>Finally, we can choose appropriate filtering criteria to select our differentially expressed genes.</a:t>
            </a:r>
          </a:p>
          <a:p>
            <a:pPr marL="414530" indent="-207265" lvl="1">
              <a:lnSpc>
                <a:spcPts val="2649"/>
              </a:lnSpc>
              <a:buFont typeface="Arial"/>
              <a:buChar char="•"/>
            </a:pPr>
            <a:r>
              <a:rPr lang="en-US" sz="1920" spc="188">
                <a:solidFill>
                  <a:srgbClr val="231F20"/>
                </a:solidFill>
                <a:latin typeface="Montserrat Light"/>
              </a:rPr>
              <a:t>We can add the corresponding gene names to their ids.</a:t>
            </a:r>
          </a:p>
          <a:p>
            <a:pPr algn="l" marL="414530" indent="-207265" lvl="1">
              <a:lnSpc>
                <a:spcPts val="2649"/>
              </a:lnSpc>
              <a:buFont typeface="Arial"/>
              <a:buChar char="•"/>
            </a:pPr>
            <a:r>
              <a:rPr lang="en-US" sz="1920" spc="188">
                <a:solidFill>
                  <a:srgbClr val="231F20"/>
                </a:solidFill>
                <a:latin typeface="Montserrat Light"/>
              </a:rPr>
              <a:t>Export the results into an excel file.</a:t>
            </a:r>
          </a:p>
        </p:txBody>
      </p:sp>
      <p:sp>
        <p:nvSpPr>
          <p:cNvPr name="TextBox 19" id="19"/>
          <p:cNvSpPr txBox="true"/>
          <p:nvPr/>
        </p:nvSpPr>
        <p:spPr>
          <a:xfrm rot="0">
            <a:off x="3418597" y="1092406"/>
            <a:ext cx="4883444" cy="385571"/>
          </a:xfrm>
          <a:prstGeom prst="rect">
            <a:avLst/>
          </a:prstGeom>
        </p:spPr>
        <p:txBody>
          <a:bodyPr anchor="t" rtlCol="false" tIns="0" lIns="0" bIns="0" rIns="0">
            <a:spAutoFit/>
          </a:bodyPr>
          <a:lstStyle/>
          <a:p>
            <a:pPr>
              <a:lnSpc>
                <a:spcPts val="3174"/>
              </a:lnSpc>
            </a:pPr>
            <a:r>
              <a:rPr lang="en-US" sz="2300" spc="225">
                <a:solidFill>
                  <a:srgbClr val="231F20"/>
                </a:solidFill>
                <a:latin typeface="Oswald Bold"/>
              </a:rPr>
              <a:t>VIEWING THE RESULTS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887923">
            <a:off x="-2683214" y="7543802"/>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8220270"/>
            <a:ext cx="7420230" cy="832461"/>
          </a:xfrm>
          <a:custGeom>
            <a:avLst/>
            <a:gdLst/>
            <a:ahLst/>
            <a:cxnLst/>
            <a:rect r="r" b="b" t="t" l="l"/>
            <a:pathLst>
              <a:path h="832461" w="7420230">
                <a:moveTo>
                  <a:pt x="0" y="0"/>
                </a:moveTo>
                <a:lnTo>
                  <a:pt x="7420230" y="0"/>
                </a:lnTo>
                <a:lnTo>
                  <a:pt x="7420230" y="832461"/>
                </a:lnTo>
                <a:lnTo>
                  <a:pt x="0" y="832461"/>
                </a:lnTo>
                <a:lnTo>
                  <a:pt x="0" y="0"/>
                </a:lnTo>
                <a:close/>
              </a:path>
            </a:pathLst>
          </a:custGeom>
          <a:blipFill>
            <a:blip r:embed="rId4"/>
            <a:stretch>
              <a:fillRect l="0" t="-86495" r="-5936" b="0"/>
            </a:stretch>
          </a:blipFill>
        </p:spPr>
      </p:sp>
      <p:sp>
        <p:nvSpPr>
          <p:cNvPr name="Freeform 4" id="4"/>
          <p:cNvSpPr/>
          <p:nvPr/>
        </p:nvSpPr>
        <p:spPr>
          <a:xfrm flipH="false" flipV="false" rot="887923">
            <a:off x="12076940" y="-3354783"/>
            <a:ext cx="7032580" cy="7216267"/>
          </a:xfrm>
          <a:custGeom>
            <a:avLst/>
            <a:gdLst/>
            <a:ahLst/>
            <a:cxnLst/>
            <a:rect r="r" b="b" t="t" l="l"/>
            <a:pathLst>
              <a:path h="7216267" w="7032580">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6333169" y="8069439"/>
            <a:ext cx="2094695" cy="2377721"/>
            <a:chOff x="0" y="0"/>
            <a:chExt cx="551689" cy="626231"/>
          </a:xfrm>
        </p:grpSpPr>
        <p:sp>
          <p:nvSpPr>
            <p:cNvPr name="Freeform 6" id="6"/>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7" id="7"/>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224419" y="-1349021"/>
            <a:ext cx="2094695" cy="2377721"/>
            <a:chOff x="0" y="0"/>
            <a:chExt cx="551689" cy="626231"/>
          </a:xfrm>
        </p:grpSpPr>
        <p:sp>
          <p:nvSpPr>
            <p:cNvPr name="Freeform 9" id="9"/>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10" id="10"/>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grpSp>
        <p:nvGrpSpPr>
          <p:cNvPr name="Group 11" id="11"/>
          <p:cNvGrpSpPr/>
          <p:nvPr/>
        </p:nvGrpSpPr>
        <p:grpSpPr>
          <a:xfrm rot="0">
            <a:off x="1091812" y="6071526"/>
            <a:ext cx="7357117" cy="2462674"/>
            <a:chOff x="0" y="0"/>
            <a:chExt cx="2818830" cy="943557"/>
          </a:xfrm>
        </p:grpSpPr>
        <p:sp>
          <p:nvSpPr>
            <p:cNvPr name="Freeform 12" id="12"/>
            <p:cNvSpPr/>
            <p:nvPr/>
          </p:nvSpPr>
          <p:spPr>
            <a:xfrm flipH="false" flipV="false" rot="0">
              <a:off x="0" y="0"/>
              <a:ext cx="2818830" cy="943557"/>
            </a:xfrm>
            <a:custGeom>
              <a:avLst/>
              <a:gdLst/>
              <a:ahLst/>
              <a:cxnLst/>
              <a:rect r="r" b="b" t="t" l="l"/>
              <a:pathLst>
                <a:path h="943557" w="2818830">
                  <a:moveTo>
                    <a:pt x="0" y="0"/>
                  </a:moveTo>
                  <a:lnTo>
                    <a:pt x="2818830" y="0"/>
                  </a:lnTo>
                  <a:lnTo>
                    <a:pt x="2818830" y="943557"/>
                  </a:lnTo>
                  <a:lnTo>
                    <a:pt x="0" y="943557"/>
                  </a:lnTo>
                  <a:close/>
                </a:path>
              </a:pathLst>
            </a:custGeom>
            <a:solidFill>
              <a:srgbClr val="EFEFEF"/>
            </a:solidFill>
          </p:spPr>
        </p:sp>
        <p:sp>
          <p:nvSpPr>
            <p:cNvPr name="TextBox 13" id="13"/>
            <p:cNvSpPr txBox="true"/>
            <p:nvPr/>
          </p:nvSpPr>
          <p:spPr>
            <a:xfrm>
              <a:off x="0" y="-19050"/>
              <a:ext cx="2818830" cy="962607"/>
            </a:xfrm>
            <a:prstGeom prst="rect">
              <a:avLst/>
            </a:prstGeom>
          </p:spPr>
          <p:txBody>
            <a:bodyPr anchor="ctr" rtlCol="false" tIns="50800" lIns="50800" bIns="50800" rIns="50800"/>
            <a:lstStyle/>
            <a:p>
              <a:pPr algn="ctr">
                <a:lnSpc>
                  <a:spcPts val="2859"/>
                </a:lnSpc>
              </a:pPr>
            </a:p>
          </p:txBody>
        </p:sp>
      </p:grpSp>
      <p:sp>
        <p:nvSpPr>
          <p:cNvPr name="Freeform 14" id="14"/>
          <p:cNvSpPr/>
          <p:nvPr/>
        </p:nvSpPr>
        <p:spPr>
          <a:xfrm flipH="false" flipV="false" rot="-5309445">
            <a:off x="11688897" y="4658283"/>
            <a:ext cx="910594" cy="1721054"/>
          </a:xfrm>
          <a:custGeom>
            <a:avLst/>
            <a:gdLst/>
            <a:ahLst/>
            <a:cxnLst/>
            <a:rect r="r" b="b" t="t" l="l"/>
            <a:pathLst>
              <a:path h="1721054" w="910594">
                <a:moveTo>
                  <a:pt x="0" y="0"/>
                </a:moveTo>
                <a:lnTo>
                  <a:pt x="910594" y="0"/>
                </a:lnTo>
                <a:lnTo>
                  <a:pt x="910594" y="1721055"/>
                </a:lnTo>
                <a:lnTo>
                  <a:pt x="0" y="17210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141268" y="2087618"/>
            <a:ext cx="11587395" cy="3009713"/>
          </a:xfrm>
          <a:custGeom>
            <a:avLst/>
            <a:gdLst/>
            <a:ahLst/>
            <a:cxnLst/>
            <a:rect r="r" b="b" t="t" l="l"/>
            <a:pathLst>
              <a:path h="3009713" w="11587395">
                <a:moveTo>
                  <a:pt x="0" y="0"/>
                </a:moveTo>
                <a:lnTo>
                  <a:pt x="11587395" y="0"/>
                </a:lnTo>
                <a:lnTo>
                  <a:pt x="11587395" y="3009712"/>
                </a:lnTo>
                <a:lnTo>
                  <a:pt x="0" y="3009712"/>
                </a:lnTo>
                <a:lnTo>
                  <a:pt x="0" y="0"/>
                </a:lnTo>
                <a:close/>
              </a:path>
            </a:pathLst>
          </a:custGeom>
          <a:blipFill>
            <a:blip r:embed="rId7"/>
            <a:stretch>
              <a:fillRect l="0" t="0" r="0" b="0"/>
            </a:stretch>
          </a:blipFill>
        </p:spPr>
      </p:sp>
      <p:sp>
        <p:nvSpPr>
          <p:cNvPr name="Freeform 16" id="16"/>
          <p:cNvSpPr/>
          <p:nvPr/>
        </p:nvSpPr>
        <p:spPr>
          <a:xfrm flipH="false" flipV="false" rot="0">
            <a:off x="10244768" y="5996615"/>
            <a:ext cx="6292441" cy="3852882"/>
          </a:xfrm>
          <a:custGeom>
            <a:avLst/>
            <a:gdLst/>
            <a:ahLst/>
            <a:cxnLst/>
            <a:rect r="r" b="b" t="t" l="l"/>
            <a:pathLst>
              <a:path h="3852882" w="6292441">
                <a:moveTo>
                  <a:pt x="0" y="0"/>
                </a:moveTo>
                <a:lnTo>
                  <a:pt x="6292441" y="0"/>
                </a:lnTo>
                <a:lnTo>
                  <a:pt x="6292441" y="3852882"/>
                </a:lnTo>
                <a:lnTo>
                  <a:pt x="0" y="3852882"/>
                </a:lnTo>
                <a:lnTo>
                  <a:pt x="0" y="0"/>
                </a:lnTo>
                <a:close/>
              </a:path>
            </a:pathLst>
          </a:custGeom>
          <a:blipFill>
            <a:blip r:embed="rId8"/>
            <a:stretch>
              <a:fillRect l="0" t="0" r="0" b="0"/>
            </a:stretch>
          </a:blipFill>
        </p:spPr>
      </p:sp>
      <p:sp>
        <p:nvSpPr>
          <p:cNvPr name="TextBox 17" id="17"/>
          <p:cNvSpPr txBox="true"/>
          <p:nvPr/>
        </p:nvSpPr>
        <p:spPr>
          <a:xfrm rot="0">
            <a:off x="1091812" y="762078"/>
            <a:ext cx="9537014" cy="989077"/>
          </a:xfrm>
          <a:prstGeom prst="rect">
            <a:avLst/>
          </a:prstGeom>
        </p:spPr>
        <p:txBody>
          <a:bodyPr anchor="t" rtlCol="false" tIns="0" lIns="0" bIns="0" rIns="0">
            <a:spAutoFit/>
          </a:bodyPr>
          <a:lstStyle/>
          <a:p>
            <a:pPr marL="0" indent="0" lvl="0">
              <a:lnSpc>
                <a:spcPts val="8141"/>
              </a:lnSpc>
              <a:spcBef>
                <a:spcPct val="0"/>
              </a:spcBef>
            </a:pPr>
            <a:r>
              <a:rPr lang="en-US" sz="5899" spc="578">
                <a:solidFill>
                  <a:srgbClr val="231F20"/>
                </a:solidFill>
                <a:latin typeface="Oswald Bold"/>
              </a:rPr>
              <a:t>CODE</a:t>
            </a:r>
          </a:p>
        </p:txBody>
      </p:sp>
      <p:sp>
        <p:nvSpPr>
          <p:cNvPr name="TextBox 18" id="18"/>
          <p:cNvSpPr txBox="true"/>
          <p:nvPr/>
        </p:nvSpPr>
        <p:spPr>
          <a:xfrm rot="0">
            <a:off x="1091812" y="6452131"/>
            <a:ext cx="7307662" cy="1663364"/>
          </a:xfrm>
          <a:prstGeom prst="rect">
            <a:avLst/>
          </a:prstGeom>
        </p:spPr>
        <p:txBody>
          <a:bodyPr anchor="t" rtlCol="false" tIns="0" lIns="0" bIns="0" rIns="0">
            <a:spAutoFit/>
          </a:bodyPr>
          <a:lstStyle/>
          <a:p>
            <a:pPr marL="414530" indent="-207265" lvl="1">
              <a:lnSpc>
                <a:spcPts val="2649"/>
              </a:lnSpc>
              <a:buFont typeface="Arial"/>
              <a:buChar char="•"/>
            </a:pPr>
            <a:r>
              <a:rPr lang="en-US" sz="1920" spc="188">
                <a:solidFill>
                  <a:srgbClr val="231F20"/>
                </a:solidFill>
                <a:latin typeface="Montserrat Light"/>
              </a:rPr>
              <a:t>We can observe our significant genes by plotting them in a volcano plot.</a:t>
            </a:r>
          </a:p>
          <a:p>
            <a:pPr marL="414530" indent="-207265" lvl="1">
              <a:lnSpc>
                <a:spcPts val="2649"/>
              </a:lnSpc>
              <a:buFont typeface="Arial"/>
              <a:buChar char="•"/>
            </a:pPr>
            <a:r>
              <a:rPr lang="en-US" sz="1920" spc="188">
                <a:solidFill>
                  <a:srgbClr val="231F20"/>
                </a:solidFill>
                <a:latin typeface="Montserrat Light"/>
              </a:rPr>
              <a:t>Here, we set the thresholds as Padj&lt;0.01 and log2FoldCHange&gt;3.</a:t>
            </a:r>
          </a:p>
          <a:p>
            <a:pPr algn="l">
              <a:lnSpc>
                <a:spcPts val="2649"/>
              </a:lnSpc>
            </a:pPr>
          </a:p>
        </p:txBody>
      </p:sp>
      <p:sp>
        <p:nvSpPr>
          <p:cNvPr name="TextBox 19" id="19"/>
          <p:cNvSpPr txBox="true"/>
          <p:nvPr/>
        </p:nvSpPr>
        <p:spPr>
          <a:xfrm rot="0">
            <a:off x="3418597" y="1092406"/>
            <a:ext cx="4883444" cy="385571"/>
          </a:xfrm>
          <a:prstGeom prst="rect">
            <a:avLst/>
          </a:prstGeom>
        </p:spPr>
        <p:txBody>
          <a:bodyPr anchor="t" rtlCol="false" tIns="0" lIns="0" bIns="0" rIns="0">
            <a:spAutoFit/>
          </a:bodyPr>
          <a:lstStyle/>
          <a:p>
            <a:pPr>
              <a:lnSpc>
                <a:spcPts val="3174"/>
              </a:lnSpc>
            </a:pPr>
            <a:r>
              <a:rPr lang="en-US" sz="2300" spc="225">
                <a:solidFill>
                  <a:srgbClr val="231F20"/>
                </a:solidFill>
                <a:latin typeface="Oswald Bold"/>
              </a:rPr>
              <a:t>VOLCANO PLOT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887923">
            <a:off x="-2683214" y="7543802"/>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1812" y="9136441"/>
            <a:ext cx="7425131" cy="833011"/>
          </a:xfrm>
          <a:custGeom>
            <a:avLst/>
            <a:gdLst/>
            <a:ahLst/>
            <a:cxnLst/>
            <a:rect r="r" b="b" t="t" l="l"/>
            <a:pathLst>
              <a:path h="833011" w="7425131">
                <a:moveTo>
                  <a:pt x="0" y="0"/>
                </a:moveTo>
                <a:lnTo>
                  <a:pt x="7425131" y="0"/>
                </a:lnTo>
                <a:lnTo>
                  <a:pt x="7425131" y="833011"/>
                </a:lnTo>
                <a:lnTo>
                  <a:pt x="0" y="833011"/>
                </a:lnTo>
                <a:lnTo>
                  <a:pt x="0" y="0"/>
                </a:lnTo>
                <a:close/>
              </a:path>
            </a:pathLst>
          </a:custGeom>
          <a:blipFill>
            <a:blip r:embed="rId4"/>
            <a:stretch>
              <a:fillRect l="0" t="-86495" r="-5936" b="0"/>
            </a:stretch>
          </a:blipFill>
        </p:spPr>
      </p:sp>
      <p:sp>
        <p:nvSpPr>
          <p:cNvPr name="Freeform 4" id="4"/>
          <p:cNvSpPr/>
          <p:nvPr/>
        </p:nvSpPr>
        <p:spPr>
          <a:xfrm flipH="false" flipV="false" rot="887923">
            <a:off x="12076940" y="-3354783"/>
            <a:ext cx="7032580" cy="7216267"/>
          </a:xfrm>
          <a:custGeom>
            <a:avLst/>
            <a:gdLst/>
            <a:ahLst/>
            <a:cxnLst/>
            <a:rect r="r" b="b" t="t" l="l"/>
            <a:pathLst>
              <a:path h="7216267" w="7032580">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6333169" y="8069439"/>
            <a:ext cx="2094695" cy="2377721"/>
            <a:chOff x="0" y="0"/>
            <a:chExt cx="551689" cy="626231"/>
          </a:xfrm>
        </p:grpSpPr>
        <p:sp>
          <p:nvSpPr>
            <p:cNvPr name="Freeform 6" id="6"/>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7" id="7"/>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224419" y="-1349021"/>
            <a:ext cx="2094695" cy="2377721"/>
            <a:chOff x="0" y="0"/>
            <a:chExt cx="551689" cy="626231"/>
          </a:xfrm>
        </p:grpSpPr>
        <p:sp>
          <p:nvSpPr>
            <p:cNvPr name="Freeform 9" id="9"/>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10" id="10"/>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grpSp>
        <p:nvGrpSpPr>
          <p:cNvPr name="Group 11" id="11"/>
          <p:cNvGrpSpPr/>
          <p:nvPr/>
        </p:nvGrpSpPr>
        <p:grpSpPr>
          <a:xfrm rot="0">
            <a:off x="1091812" y="6071526"/>
            <a:ext cx="7425131" cy="3244827"/>
            <a:chOff x="0" y="0"/>
            <a:chExt cx="2844889" cy="1243234"/>
          </a:xfrm>
        </p:grpSpPr>
        <p:sp>
          <p:nvSpPr>
            <p:cNvPr name="Freeform 12" id="12"/>
            <p:cNvSpPr/>
            <p:nvPr/>
          </p:nvSpPr>
          <p:spPr>
            <a:xfrm flipH="false" flipV="false" rot="0">
              <a:off x="0" y="0"/>
              <a:ext cx="2844889" cy="1243234"/>
            </a:xfrm>
            <a:custGeom>
              <a:avLst/>
              <a:gdLst/>
              <a:ahLst/>
              <a:cxnLst/>
              <a:rect r="r" b="b" t="t" l="l"/>
              <a:pathLst>
                <a:path h="1243234" w="2844889">
                  <a:moveTo>
                    <a:pt x="0" y="0"/>
                  </a:moveTo>
                  <a:lnTo>
                    <a:pt x="2844889" y="0"/>
                  </a:lnTo>
                  <a:lnTo>
                    <a:pt x="2844889" y="1243234"/>
                  </a:lnTo>
                  <a:lnTo>
                    <a:pt x="0" y="1243234"/>
                  </a:lnTo>
                  <a:close/>
                </a:path>
              </a:pathLst>
            </a:custGeom>
            <a:solidFill>
              <a:srgbClr val="EFEFEF"/>
            </a:solidFill>
          </p:spPr>
        </p:sp>
        <p:sp>
          <p:nvSpPr>
            <p:cNvPr name="TextBox 13" id="13"/>
            <p:cNvSpPr txBox="true"/>
            <p:nvPr/>
          </p:nvSpPr>
          <p:spPr>
            <a:xfrm>
              <a:off x="0" y="-19050"/>
              <a:ext cx="2844889" cy="1262284"/>
            </a:xfrm>
            <a:prstGeom prst="rect">
              <a:avLst/>
            </a:prstGeom>
          </p:spPr>
          <p:txBody>
            <a:bodyPr anchor="ctr" rtlCol="false" tIns="50800" lIns="50800" bIns="50800" rIns="50800"/>
            <a:lstStyle/>
            <a:p>
              <a:pPr algn="ctr">
                <a:lnSpc>
                  <a:spcPts val="2859"/>
                </a:lnSpc>
              </a:pPr>
            </a:p>
          </p:txBody>
        </p:sp>
      </p:grpSp>
      <p:sp>
        <p:nvSpPr>
          <p:cNvPr name="Freeform 14" id="14"/>
          <p:cNvSpPr/>
          <p:nvPr/>
        </p:nvSpPr>
        <p:spPr>
          <a:xfrm flipH="false" flipV="false" rot="-5309445">
            <a:off x="11623847" y="1610303"/>
            <a:ext cx="768520" cy="1452529"/>
          </a:xfrm>
          <a:custGeom>
            <a:avLst/>
            <a:gdLst/>
            <a:ahLst/>
            <a:cxnLst/>
            <a:rect r="r" b="b" t="t" l="l"/>
            <a:pathLst>
              <a:path h="1452529" w="768520">
                <a:moveTo>
                  <a:pt x="0" y="0"/>
                </a:moveTo>
                <a:lnTo>
                  <a:pt x="768520" y="0"/>
                </a:lnTo>
                <a:lnTo>
                  <a:pt x="768520" y="1452529"/>
                </a:lnTo>
                <a:lnTo>
                  <a:pt x="0" y="14525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275658" y="1855930"/>
            <a:ext cx="9996316" cy="3847163"/>
          </a:xfrm>
          <a:custGeom>
            <a:avLst/>
            <a:gdLst/>
            <a:ahLst/>
            <a:cxnLst/>
            <a:rect r="r" b="b" t="t" l="l"/>
            <a:pathLst>
              <a:path h="3847163" w="9996316">
                <a:moveTo>
                  <a:pt x="0" y="0"/>
                </a:moveTo>
                <a:lnTo>
                  <a:pt x="9996316" y="0"/>
                </a:lnTo>
                <a:lnTo>
                  <a:pt x="9996316" y="3847163"/>
                </a:lnTo>
                <a:lnTo>
                  <a:pt x="0" y="3847163"/>
                </a:lnTo>
                <a:lnTo>
                  <a:pt x="0" y="0"/>
                </a:lnTo>
                <a:close/>
              </a:path>
            </a:pathLst>
          </a:custGeom>
          <a:blipFill>
            <a:blip r:embed="rId7"/>
            <a:stretch>
              <a:fillRect l="0" t="0" r="0" b="0"/>
            </a:stretch>
          </a:blipFill>
        </p:spPr>
      </p:sp>
      <p:sp>
        <p:nvSpPr>
          <p:cNvPr name="Freeform 16" id="16"/>
          <p:cNvSpPr/>
          <p:nvPr/>
        </p:nvSpPr>
        <p:spPr>
          <a:xfrm flipH="false" flipV="false" rot="0">
            <a:off x="12744240" y="1477977"/>
            <a:ext cx="4497922" cy="2871162"/>
          </a:xfrm>
          <a:custGeom>
            <a:avLst/>
            <a:gdLst/>
            <a:ahLst/>
            <a:cxnLst/>
            <a:rect r="r" b="b" t="t" l="l"/>
            <a:pathLst>
              <a:path h="2871162" w="4497922">
                <a:moveTo>
                  <a:pt x="0" y="0"/>
                </a:moveTo>
                <a:lnTo>
                  <a:pt x="4497922" y="0"/>
                </a:lnTo>
                <a:lnTo>
                  <a:pt x="4497922" y="2871162"/>
                </a:lnTo>
                <a:lnTo>
                  <a:pt x="0" y="2871162"/>
                </a:lnTo>
                <a:lnTo>
                  <a:pt x="0" y="0"/>
                </a:lnTo>
                <a:close/>
              </a:path>
            </a:pathLst>
          </a:custGeom>
          <a:blipFill>
            <a:blip r:embed="rId8"/>
            <a:stretch>
              <a:fillRect l="0" t="0" r="0" b="0"/>
            </a:stretch>
          </a:blipFill>
        </p:spPr>
      </p:sp>
      <p:sp>
        <p:nvSpPr>
          <p:cNvPr name="Freeform 17" id="17"/>
          <p:cNvSpPr/>
          <p:nvPr/>
        </p:nvSpPr>
        <p:spPr>
          <a:xfrm flipH="false" flipV="false" rot="0">
            <a:off x="12428098" y="5397429"/>
            <a:ext cx="4170265" cy="4639293"/>
          </a:xfrm>
          <a:custGeom>
            <a:avLst/>
            <a:gdLst/>
            <a:ahLst/>
            <a:cxnLst/>
            <a:rect r="r" b="b" t="t" l="l"/>
            <a:pathLst>
              <a:path h="4639293" w="4170265">
                <a:moveTo>
                  <a:pt x="0" y="0"/>
                </a:moveTo>
                <a:lnTo>
                  <a:pt x="4170266" y="0"/>
                </a:lnTo>
                <a:lnTo>
                  <a:pt x="4170266" y="4639293"/>
                </a:lnTo>
                <a:lnTo>
                  <a:pt x="0" y="4639293"/>
                </a:lnTo>
                <a:lnTo>
                  <a:pt x="0" y="0"/>
                </a:lnTo>
                <a:close/>
              </a:path>
            </a:pathLst>
          </a:custGeom>
          <a:blipFill>
            <a:blip r:embed="rId9"/>
            <a:stretch>
              <a:fillRect l="0" t="0" r="0" b="0"/>
            </a:stretch>
          </a:blipFill>
        </p:spPr>
      </p:sp>
      <p:grpSp>
        <p:nvGrpSpPr>
          <p:cNvPr name="Group 18" id="18"/>
          <p:cNvGrpSpPr/>
          <p:nvPr/>
        </p:nvGrpSpPr>
        <p:grpSpPr>
          <a:xfrm rot="0">
            <a:off x="13349745" y="680224"/>
            <a:ext cx="2983425" cy="696952"/>
            <a:chOff x="0" y="0"/>
            <a:chExt cx="1094265" cy="255629"/>
          </a:xfrm>
        </p:grpSpPr>
        <p:sp>
          <p:nvSpPr>
            <p:cNvPr name="Freeform 19" id="19"/>
            <p:cNvSpPr/>
            <p:nvPr/>
          </p:nvSpPr>
          <p:spPr>
            <a:xfrm flipH="false" flipV="false" rot="0">
              <a:off x="0" y="0"/>
              <a:ext cx="1094265" cy="255629"/>
            </a:xfrm>
            <a:custGeom>
              <a:avLst/>
              <a:gdLst/>
              <a:ahLst/>
              <a:cxnLst/>
              <a:rect r="r" b="b" t="t" l="l"/>
              <a:pathLst>
                <a:path h="255629" w="1094265">
                  <a:moveTo>
                    <a:pt x="80444" y="0"/>
                  </a:moveTo>
                  <a:lnTo>
                    <a:pt x="1013820" y="0"/>
                  </a:lnTo>
                  <a:cubicBezTo>
                    <a:pt x="1035156" y="0"/>
                    <a:pt x="1055617" y="8475"/>
                    <a:pt x="1070703" y="23562"/>
                  </a:cubicBezTo>
                  <a:cubicBezTo>
                    <a:pt x="1085789" y="38648"/>
                    <a:pt x="1094265" y="59109"/>
                    <a:pt x="1094265" y="80444"/>
                  </a:cubicBezTo>
                  <a:lnTo>
                    <a:pt x="1094265" y="175185"/>
                  </a:lnTo>
                  <a:cubicBezTo>
                    <a:pt x="1094265" y="196520"/>
                    <a:pt x="1085789" y="216981"/>
                    <a:pt x="1070703" y="232067"/>
                  </a:cubicBezTo>
                  <a:cubicBezTo>
                    <a:pt x="1055617" y="247154"/>
                    <a:pt x="1035156" y="255629"/>
                    <a:pt x="1013820" y="255629"/>
                  </a:cubicBezTo>
                  <a:lnTo>
                    <a:pt x="80444" y="255629"/>
                  </a:lnTo>
                  <a:cubicBezTo>
                    <a:pt x="59109" y="255629"/>
                    <a:pt x="38648" y="247154"/>
                    <a:pt x="23562" y="232067"/>
                  </a:cubicBezTo>
                  <a:cubicBezTo>
                    <a:pt x="8475" y="216981"/>
                    <a:pt x="0" y="196520"/>
                    <a:pt x="0" y="175185"/>
                  </a:cubicBezTo>
                  <a:lnTo>
                    <a:pt x="0" y="80444"/>
                  </a:lnTo>
                  <a:cubicBezTo>
                    <a:pt x="0" y="59109"/>
                    <a:pt x="8475" y="38648"/>
                    <a:pt x="23562" y="23562"/>
                  </a:cubicBezTo>
                  <a:cubicBezTo>
                    <a:pt x="38648" y="8475"/>
                    <a:pt x="59109" y="0"/>
                    <a:pt x="80444" y="0"/>
                  </a:cubicBezTo>
                  <a:close/>
                </a:path>
              </a:pathLst>
            </a:custGeom>
            <a:solidFill>
              <a:srgbClr val="FFFFFF">
                <a:alpha val="98824"/>
              </a:srgbClr>
            </a:solidFill>
          </p:spPr>
        </p:sp>
        <p:sp>
          <p:nvSpPr>
            <p:cNvPr name="TextBox 20" id="20"/>
            <p:cNvSpPr txBox="true"/>
            <p:nvPr/>
          </p:nvSpPr>
          <p:spPr>
            <a:xfrm>
              <a:off x="0" y="-19050"/>
              <a:ext cx="1094265" cy="274679"/>
            </a:xfrm>
            <a:prstGeom prst="rect">
              <a:avLst/>
            </a:prstGeom>
          </p:spPr>
          <p:txBody>
            <a:bodyPr anchor="ctr" rtlCol="false" tIns="50800" lIns="50800" bIns="50800" rIns="50800"/>
            <a:lstStyle/>
            <a:p>
              <a:pPr algn="ctr">
                <a:lnSpc>
                  <a:spcPts val="2859"/>
                </a:lnSpc>
              </a:pPr>
            </a:p>
          </p:txBody>
        </p:sp>
      </p:grpSp>
      <p:grpSp>
        <p:nvGrpSpPr>
          <p:cNvPr name="Group 21" id="21"/>
          <p:cNvGrpSpPr/>
          <p:nvPr/>
        </p:nvGrpSpPr>
        <p:grpSpPr>
          <a:xfrm rot="0">
            <a:off x="9319324" y="7020124"/>
            <a:ext cx="2983425" cy="696952"/>
            <a:chOff x="0" y="0"/>
            <a:chExt cx="1094265" cy="255629"/>
          </a:xfrm>
        </p:grpSpPr>
        <p:sp>
          <p:nvSpPr>
            <p:cNvPr name="Freeform 22" id="22"/>
            <p:cNvSpPr/>
            <p:nvPr/>
          </p:nvSpPr>
          <p:spPr>
            <a:xfrm flipH="false" flipV="false" rot="0">
              <a:off x="0" y="0"/>
              <a:ext cx="1094265" cy="255629"/>
            </a:xfrm>
            <a:custGeom>
              <a:avLst/>
              <a:gdLst/>
              <a:ahLst/>
              <a:cxnLst/>
              <a:rect r="r" b="b" t="t" l="l"/>
              <a:pathLst>
                <a:path h="255629" w="1094265">
                  <a:moveTo>
                    <a:pt x="80444" y="0"/>
                  </a:moveTo>
                  <a:lnTo>
                    <a:pt x="1013820" y="0"/>
                  </a:lnTo>
                  <a:cubicBezTo>
                    <a:pt x="1035156" y="0"/>
                    <a:pt x="1055617" y="8475"/>
                    <a:pt x="1070703" y="23562"/>
                  </a:cubicBezTo>
                  <a:cubicBezTo>
                    <a:pt x="1085789" y="38648"/>
                    <a:pt x="1094265" y="59109"/>
                    <a:pt x="1094265" y="80444"/>
                  </a:cubicBezTo>
                  <a:lnTo>
                    <a:pt x="1094265" y="175185"/>
                  </a:lnTo>
                  <a:cubicBezTo>
                    <a:pt x="1094265" y="196520"/>
                    <a:pt x="1085789" y="216981"/>
                    <a:pt x="1070703" y="232067"/>
                  </a:cubicBezTo>
                  <a:cubicBezTo>
                    <a:pt x="1055617" y="247154"/>
                    <a:pt x="1035156" y="255629"/>
                    <a:pt x="1013820" y="255629"/>
                  </a:cubicBezTo>
                  <a:lnTo>
                    <a:pt x="80444" y="255629"/>
                  </a:lnTo>
                  <a:cubicBezTo>
                    <a:pt x="59109" y="255629"/>
                    <a:pt x="38648" y="247154"/>
                    <a:pt x="23562" y="232067"/>
                  </a:cubicBezTo>
                  <a:cubicBezTo>
                    <a:pt x="8475" y="216981"/>
                    <a:pt x="0" y="196520"/>
                    <a:pt x="0" y="175185"/>
                  </a:cubicBezTo>
                  <a:lnTo>
                    <a:pt x="0" y="80444"/>
                  </a:lnTo>
                  <a:cubicBezTo>
                    <a:pt x="0" y="59109"/>
                    <a:pt x="8475" y="38648"/>
                    <a:pt x="23562" y="23562"/>
                  </a:cubicBezTo>
                  <a:cubicBezTo>
                    <a:pt x="38648" y="8475"/>
                    <a:pt x="59109" y="0"/>
                    <a:pt x="80444" y="0"/>
                  </a:cubicBezTo>
                  <a:close/>
                </a:path>
              </a:pathLst>
            </a:custGeom>
            <a:solidFill>
              <a:srgbClr val="FFFFFF">
                <a:alpha val="98824"/>
              </a:srgbClr>
            </a:solidFill>
          </p:spPr>
        </p:sp>
        <p:sp>
          <p:nvSpPr>
            <p:cNvPr name="TextBox 23" id="23"/>
            <p:cNvSpPr txBox="true"/>
            <p:nvPr/>
          </p:nvSpPr>
          <p:spPr>
            <a:xfrm>
              <a:off x="0" y="-19050"/>
              <a:ext cx="1094265" cy="274679"/>
            </a:xfrm>
            <a:prstGeom prst="rect">
              <a:avLst/>
            </a:prstGeom>
          </p:spPr>
          <p:txBody>
            <a:bodyPr anchor="ctr" rtlCol="false" tIns="50800" lIns="50800" bIns="50800" rIns="50800"/>
            <a:lstStyle/>
            <a:p>
              <a:pPr algn="ctr">
                <a:lnSpc>
                  <a:spcPts val="2859"/>
                </a:lnSpc>
              </a:pPr>
            </a:p>
          </p:txBody>
        </p:sp>
      </p:grpSp>
      <p:sp>
        <p:nvSpPr>
          <p:cNvPr name="Freeform 24" id="24"/>
          <p:cNvSpPr/>
          <p:nvPr/>
        </p:nvSpPr>
        <p:spPr>
          <a:xfrm flipH="false" flipV="false" rot="0">
            <a:off x="14254001" y="4287118"/>
            <a:ext cx="587456" cy="1110311"/>
          </a:xfrm>
          <a:custGeom>
            <a:avLst/>
            <a:gdLst/>
            <a:ahLst/>
            <a:cxnLst/>
            <a:rect r="r" b="b" t="t" l="l"/>
            <a:pathLst>
              <a:path h="1110311" w="587456">
                <a:moveTo>
                  <a:pt x="0" y="0"/>
                </a:moveTo>
                <a:lnTo>
                  <a:pt x="587456" y="0"/>
                </a:lnTo>
                <a:lnTo>
                  <a:pt x="587456" y="1110311"/>
                </a:lnTo>
                <a:lnTo>
                  <a:pt x="0" y="11103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5" id="25"/>
          <p:cNvSpPr txBox="true"/>
          <p:nvPr/>
        </p:nvSpPr>
        <p:spPr>
          <a:xfrm rot="0">
            <a:off x="1091812" y="762078"/>
            <a:ext cx="9537014" cy="989077"/>
          </a:xfrm>
          <a:prstGeom prst="rect">
            <a:avLst/>
          </a:prstGeom>
        </p:spPr>
        <p:txBody>
          <a:bodyPr anchor="t" rtlCol="false" tIns="0" lIns="0" bIns="0" rIns="0">
            <a:spAutoFit/>
          </a:bodyPr>
          <a:lstStyle/>
          <a:p>
            <a:pPr marL="0" indent="0" lvl="0">
              <a:lnSpc>
                <a:spcPts val="8141"/>
              </a:lnSpc>
              <a:spcBef>
                <a:spcPct val="0"/>
              </a:spcBef>
            </a:pPr>
            <a:r>
              <a:rPr lang="en-US" sz="5899" spc="578">
                <a:solidFill>
                  <a:srgbClr val="231F20"/>
                </a:solidFill>
                <a:latin typeface="Oswald Bold"/>
              </a:rPr>
              <a:t>CODE</a:t>
            </a:r>
          </a:p>
        </p:txBody>
      </p:sp>
      <p:sp>
        <p:nvSpPr>
          <p:cNvPr name="TextBox 26" id="26"/>
          <p:cNvSpPr txBox="true"/>
          <p:nvPr/>
        </p:nvSpPr>
        <p:spPr>
          <a:xfrm rot="0">
            <a:off x="1141268" y="6259611"/>
            <a:ext cx="7006874" cy="2876829"/>
          </a:xfrm>
          <a:prstGeom prst="rect">
            <a:avLst/>
          </a:prstGeom>
        </p:spPr>
        <p:txBody>
          <a:bodyPr anchor="t" rtlCol="false" tIns="0" lIns="0" bIns="0" rIns="0">
            <a:spAutoFit/>
          </a:bodyPr>
          <a:lstStyle/>
          <a:p>
            <a:pPr marL="397468" indent="-198734" lvl="1">
              <a:lnSpc>
                <a:spcPts val="2540"/>
              </a:lnSpc>
              <a:buFont typeface="Arial"/>
              <a:buChar char="•"/>
            </a:pPr>
            <a:r>
              <a:rPr lang="en-US" sz="1840" spc="180">
                <a:solidFill>
                  <a:srgbClr val="231F20"/>
                </a:solidFill>
                <a:latin typeface="Montserrat Light"/>
              </a:rPr>
              <a:t>To create a heatmap of the dds object we'll first run variance stabilising transformation(VST) on the object.</a:t>
            </a:r>
          </a:p>
          <a:p>
            <a:pPr marL="397468" indent="-198734" lvl="1">
              <a:lnSpc>
                <a:spcPts val="2540"/>
              </a:lnSpc>
              <a:buFont typeface="Arial"/>
              <a:buChar char="•"/>
            </a:pPr>
            <a:r>
              <a:rPr lang="en-US" sz="1840" spc="180">
                <a:solidFill>
                  <a:srgbClr val="231F20"/>
                </a:solidFill>
                <a:latin typeface="Montserrat Light"/>
              </a:rPr>
              <a:t>Then from the previously obtained significant genes we filter the dds_vst object. We are left with around 673 genes.</a:t>
            </a:r>
          </a:p>
          <a:p>
            <a:pPr marL="397468" indent="-198734" lvl="1">
              <a:lnSpc>
                <a:spcPts val="2540"/>
              </a:lnSpc>
              <a:buFont typeface="Arial"/>
              <a:buChar char="•"/>
            </a:pPr>
            <a:r>
              <a:rPr lang="en-US" sz="1840" spc="180">
                <a:solidFill>
                  <a:srgbClr val="231F20"/>
                </a:solidFill>
                <a:latin typeface="Montserrat Light"/>
              </a:rPr>
              <a:t>We melt the data into long format which is required for getting a heatmap.</a:t>
            </a:r>
          </a:p>
          <a:p>
            <a:pPr algn="l">
              <a:lnSpc>
                <a:spcPts val="2540"/>
              </a:lnSpc>
            </a:pPr>
          </a:p>
        </p:txBody>
      </p:sp>
      <p:sp>
        <p:nvSpPr>
          <p:cNvPr name="TextBox 27" id="27"/>
          <p:cNvSpPr txBox="true"/>
          <p:nvPr/>
        </p:nvSpPr>
        <p:spPr>
          <a:xfrm rot="0">
            <a:off x="3418597" y="1092406"/>
            <a:ext cx="4883444" cy="385571"/>
          </a:xfrm>
          <a:prstGeom prst="rect">
            <a:avLst/>
          </a:prstGeom>
        </p:spPr>
        <p:txBody>
          <a:bodyPr anchor="t" rtlCol="false" tIns="0" lIns="0" bIns="0" rIns="0">
            <a:spAutoFit/>
          </a:bodyPr>
          <a:lstStyle/>
          <a:p>
            <a:pPr>
              <a:lnSpc>
                <a:spcPts val="3174"/>
              </a:lnSpc>
            </a:pPr>
            <a:r>
              <a:rPr lang="en-US" sz="2300" spc="225">
                <a:solidFill>
                  <a:srgbClr val="231F20"/>
                </a:solidFill>
                <a:latin typeface="Oswald Bold"/>
              </a:rPr>
              <a:t>HEATMAP</a:t>
            </a:r>
          </a:p>
        </p:txBody>
      </p:sp>
      <p:sp>
        <p:nvSpPr>
          <p:cNvPr name="TextBox 28" id="28"/>
          <p:cNvSpPr txBox="true"/>
          <p:nvPr/>
        </p:nvSpPr>
        <p:spPr>
          <a:xfrm rot="0">
            <a:off x="13562553" y="867394"/>
            <a:ext cx="2557807" cy="294037"/>
          </a:xfrm>
          <a:prstGeom prst="rect">
            <a:avLst/>
          </a:prstGeom>
        </p:spPr>
        <p:txBody>
          <a:bodyPr anchor="t" rtlCol="false" tIns="0" lIns="0" bIns="0" rIns="0">
            <a:spAutoFit/>
          </a:bodyPr>
          <a:lstStyle/>
          <a:p>
            <a:pPr algn="ctr">
              <a:lnSpc>
                <a:spcPts val="2468"/>
              </a:lnSpc>
            </a:pPr>
            <a:r>
              <a:rPr lang="en-US" sz="1763">
                <a:solidFill>
                  <a:srgbClr val="100F0D"/>
                </a:solidFill>
                <a:latin typeface="Montserrat Light Bold"/>
              </a:rPr>
              <a:t>dds_vst</a:t>
            </a:r>
          </a:p>
        </p:txBody>
      </p:sp>
      <p:sp>
        <p:nvSpPr>
          <p:cNvPr name="TextBox 29" id="29"/>
          <p:cNvSpPr txBox="true"/>
          <p:nvPr/>
        </p:nvSpPr>
        <p:spPr>
          <a:xfrm rot="0">
            <a:off x="9532133" y="7207294"/>
            <a:ext cx="2557807" cy="294037"/>
          </a:xfrm>
          <a:prstGeom prst="rect">
            <a:avLst/>
          </a:prstGeom>
        </p:spPr>
        <p:txBody>
          <a:bodyPr anchor="t" rtlCol="false" tIns="0" lIns="0" bIns="0" rIns="0">
            <a:spAutoFit/>
          </a:bodyPr>
          <a:lstStyle/>
          <a:p>
            <a:pPr algn="ctr">
              <a:lnSpc>
                <a:spcPts val="2468"/>
              </a:lnSpc>
            </a:pPr>
            <a:r>
              <a:rPr lang="en-US" sz="1763">
                <a:solidFill>
                  <a:srgbClr val="100F0D"/>
                </a:solidFill>
                <a:latin typeface="Montserrat Light Bold"/>
              </a:rPr>
              <a:t>dds_vst_melted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142191" y="4828880"/>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grpSp>
        <p:nvGrpSpPr>
          <p:cNvPr name="Group 7" id="7"/>
          <p:cNvGrpSpPr/>
          <p:nvPr/>
        </p:nvGrpSpPr>
        <p:grpSpPr>
          <a:xfrm rot="0">
            <a:off x="2142191" y="3396305"/>
            <a:ext cx="9610044" cy="1948998"/>
            <a:chOff x="0" y="0"/>
            <a:chExt cx="3682024" cy="746746"/>
          </a:xfrm>
        </p:grpSpPr>
        <p:sp>
          <p:nvSpPr>
            <p:cNvPr name="Freeform 8" id="8"/>
            <p:cNvSpPr/>
            <p:nvPr/>
          </p:nvSpPr>
          <p:spPr>
            <a:xfrm flipH="false" flipV="false" rot="0">
              <a:off x="0" y="0"/>
              <a:ext cx="3682024" cy="746746"/>
            </a:xfrm>
            <a:custGeom>
              <a:avLst/>
              <a:gdLst/>
              <a:ahLst/>
              <a:cxnLst/>
              <a:rect r="r" b="b" t="t" l="l"/>
              <a:pathLst>
                <a:path h="746746" w="3682024">
                  <a:moveTo>
                    <a:pt x="0" y="0"/>
                  </a:moveTo>
                  <a:lnTo>
                    <a:pt x="3682024" y="0"/>
                  </a:lnTo>
                  <a:lnTo>
                    <a:pt x="3682024" y="746746"/>
                  </a:lnTo>
                  <a:lnTo>
                    <a:pt x="0" y="746746"/>
                  </a:lnTo>
                  <a:close/>
                </a:path>
              </a:pathLst>
            </a:custGeom>
            <a:solidFill>
              <a:srgbClr val="EFEFEF"/>
            </a:solidFill>
          </p:spPr>
        </p:sp>
        <p:sp>
          <p:nvSpPr>
            <p:cNvPr name="TextBox 9" id="9"/>
            <p:cNvSpPr txBox="true"/>
            <p:nvPr/>
          </p:nvSpPr>
          <p:spPr>
            <a:xfrm>
              <a:off x="0" y="-19050"/>
              <a:ext cx="3682024" cy="765796"/>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2142191" y="7210022"/>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grpSp>
        <p:nvGrpSpPr>
          <p:cNvPr name="Group 11" id="11"/>
          <p:cNvGrpSpPr/>
          <p:nvPr/>
        </p:nvGrpSpPr>
        <p:grpSpPr>
          <a:xfrm rot="0">
            <a:off x="2142191" y="5777447"/>
            <a:ext cx="9610044" cy="1948998"/>
            <a:chOff x="0" y="0"/>
            <a:chExt cx="3682024" cy="746746"/>
          </a:xfrm>
        </p:grpSpPr>
        <p:sp>
          <p:nvSpPr>
            <p:cNvPr name="Freeform 12" id="12"/>
            <p:cNvSpPr/>
            <p:nvPr/>
          </p:nvSpPr>
          <p:spPr>
            <a:xfrm flipH="false" flipV="false" rot="0">
              <a:off x="0" y="0"/>
              <a:ext cx="3682024" cy="746746"/>
            </a:xfrm>
            <a:custGeom>
              <a:avLst/>
              <a:gdLst/>
              <a:ahLst/>
              <a:cxnLst/>
              <a:rect r="r" b="b" t="t" l="l"/>
              <a:pathLst>
                <a:path h="746746" w="3682024">
                  <a:moveTo>
                    <a:pt x="0" y="0"/>
                  </a:moveTo>
                  <a:lnTo>
                    <a:pt x="3682024" y="0"/>
                  </a:lnTo>
                  <a:lnTo>
                    <a:pt x="3682024" y="746746"/>
                  </a:lnTo>
                  <a:lnTo>
                    <a:pt x="0" y="746746"/>
                  </a:lnTo>
                  <a:close/>
                </a:path>
              </a:pathLst>
            </a:custGeom>
            <a:solidFill>
              <a:srgbClr val="EFEFEF"/>
            </a:solidFill>
          </p:spPr>
        </p:sp>
        <p:sp>
          <p:nvSpPr>
            <p:cNvPr name="TextBox 13" id="13"/>
            <p:cNvSpPr txBox="true"/>
            <p:nvPr/>
          </p:nvSpPr>
          <p:spPr>
            <a:xfrm>
              <a:off x="0" y="-19050"/>
              <a:ext cx="3682024" cy="765796"/>
            </a:xfrm>
            <a:prstGeom prst="rect">
              <a:avLst/>
            </a:prstGeom>
          </p:spPr>
          <p:txBody>
            <a:bodyPr anchor="ctr" rtlCol="false" tIns="50800" lIns="50800" bIns="50800" rIns="50800"/>
            <a:lstStyle/>
            <a:p>
              <a:pPr algn="ctr">
                <a:lnSpc>
                  <a:spcPts val="2859"/>
                </a:lnSpc>
              </a:pPr>
            </a:p>
          </p:txBody>
        </p:sp>
      </p:grpSp>
      <p:sp>
        <p:nvSpPr>
          <p:cNvPr name="Freeform 14" id="14"/>
          <p:cNvSpPr/>
          <p:nvPr/>
        </p:nvSpPr>
        <p:spPr>
          <a:xfrm flipH="false" flipV="false" rot="0">
            <a:off x="2473984" y="6165086"/>
            <a:ext cx="1156649" cy="1173721"/>
          </a:xfrm>
          <a:custGeom>
            <a:avLst/>
            <a:gdLst/>
            <a:ahLst/>
            <a:cxnLst/>
            <a:rect r="r" b="b" t="t" l="l"/>
            <a:pathLst>
              <a:path h="1173721" w="1156649">
                <a:moveTo>
                  <a:pt x="0" y="0"/>
                </a:moveTo>
                <a:lnTo>
                  <a:pt x="1156648" y="0"/>
                </a:lnTo>
                <a:lnTo>
                  <a:pt x="1156648" y="1173721"/>
                </a:lnTo>
                <a:lnTo>
                  <a:pt x="0" y="11737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2354796" y="3829015"/>
            <a:ext cx="1159455" cy="1178744"/>
          </a:xfrm>
          <a:custGeom>
            <a:avLst/>
            <a:gdLst/>
            <a:ahLst/>
            <a:cxnLst/>
            <a:rect r="r" b="b" t="t" l="l"/>
            <a:pathLst>
              <a:path h="1178744" w="1159455">
                <a:moveTo>
                  <a:pt x="0" y="0"/>
                </a:moveTo>
                <a:lnTo>
                  <a:pt x="1159455" y="0"/>
                </a:lnTo>
                <a:lnTo>
                  <a:pt x="1159455" y="1178743"/>
                </a:lnTo>
                <a:lnTo>
                  <a:pt x="0" y="11787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3908899" y="6005886"/>
            <a:ext cx="7489251" cy="1539659"/>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a:rPr>
              <a:t> This joint effort between NCI and the National Human Genome Research Institute began in 2006, bringing together researchers from diverse disciplines and multiple institutions.</a:t>
            </a:r>
          </a:p>
        </p:txBody>
      </p:sp>
      <p:sp>
        <p:nvSpPr>
          <p:cNvPr name="Freeform 17" id="17"/>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0">
            <a:off x="12171381" y="561859"/>
            <a:ext cx="4973619" cy="9167961"/>
          </a:xfrm>
          <a:custGeom>
            <a:avLst/>
            <a:gdLst/>
            <a:ahLst/>
            <a:cxnLst/>
            <a:rect r="r" b="b" t="t" l="l"/>
            <a:pathLst>
              <a:path h="9167961" w="4973619">
                <a:moveTo>
                  <a:pt x="0" y="0"/>
                </a:moveTo>
                <a:lnTo>
                  <a:pt x="4973619" y="0"/>
                </a:lnTo>
                <a:lnTo>
                  <a:pt x="4973619" y="9167961"/>
                </a:lnTo>
                <a:lnTo>
                  <a:pt x="0" y="9167961"/>
                </a:lnTo>
                <a:lnTo>
                  <a:pt x="0" y="0"/>
                </a:lnTo>
                <a:close/>
              </a:path>
            </a:pathLst>
          </a:custGeom>
          <a:blipFill>
            <a:blip r:embed="rId10"/>
            <a:stretch>
              <a:fillRect l="0" t="0" r="0" b="0"/>
            </a:stretch>
          </a:blipFill>
          <a:ln cap="sq">
            <a:noFill/>
            <a:prstDash val="solid"/>
            <a:miter/>
          </a:ln>
        </p:spPr>
      </p:sp>
      <p:sp>
        <p:nvSpPr>
          <p:cNvPr name="TextBox 19" id="19"/>
          <p:cNvSpPr txBox="true"/>
          <p:nvPr/>
        </p:nvSpPr>
        <p:spPr>
          <a:xfrm rot="0">
            <a:off x="2142191" y="888605"/>
            <a:ext cx="7416941" cy="1686342"/>
          </a:xfrm>
          <a:prstGeom prst="rect">
            <a:avLst/>
          </a:prstGeom>
        </p:spPr>
        <p:txBody>
          <a:bodyPr anchor="t" rtlCol="false" tIns="0" lIns="0" bIns="0" rIns="0">
            <a:spAutoFit/>
          </a:bodyPr>
          <a:lstStyle/>
          <a:p>
            <a:pPr>
              <a:lnSpc>
                <a:spcPts val="13774"/>
              </a:lnSpc>
            </a:pPr>
            <a:r>
              <a:rPr lang="en-US" sz="9981" spc="978">
                <a:solidFill>
                  <a:srgbClr val="231F20"/>
                </a:solidFill>
                <a:latin typeface="Oswald Bold"/>
              </a:rPr>
              <a:t>TCGA</a:t>
            </a:r>
          </a:p>
        </p:txBody>
      </p:sp>
      <p:sp>
        <p:nvSpPr>
          <p:cNvPr name="TextBox 20" id="20"/>
          <p:cNvSpPr txBox="true"/>
          <p:nvPr/>
        </p:nvSpPr>
        <p:spPr>
          <a:xfrm rot="0">
            <a:off x="3908899" y="3624745"/>
            <a:ext cx="7489251" cy="1521095"/>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a:rPr>
              <a:t>The Cancer Genome Atlas (TCGA) is a project to catalogue the </a:t>
            </a:r>
            <a:r>
              <a:rPr lang="en-US" sz="2210" spc="216">
                <a:solidFill>
                  <a:srgbClr val="231F20"/>
                </a:solidFill>
                <a:latin typeface="DM Sans"/>
                <a:hlinkClick r:id="rId11" tooltip="https://en.wikipedia.org/wiki/Genetic_mutation"/>
              </a:rPr>
              <a:t>genetic mutations</a:t>
            </a:r>
            <a:r>
              <a:rPr lang="en-US" sz="2210" spc="216">
                <a:solidFill>
                  <a:srgbClr val="231F20"/>
                </a:solidFill>
                <a:latin typeface="DM Sans"/>
              </a:rPr>
              <a:t> responsible for </a:t>
            </a:r>
            <a:r>
              <a:rPr lang="en-US" sz="2210" spc="216">
                <a:solidFill>
                  <a:srgbClr val="231F20"/>
                </a:solidFill>
                <a:latin typeface="DM Sans"/>
                <a:hlinkClick r:id="rId12" tooltip="https://en.wikipedia.org/wiki/Cancer"/>
              </a:rPr>
              <a:t>cancer</a:t>
            </a:r>
            <a:r>
              <a:rPr lang="en-US" sz="2210" spc="216">
                <a:solidFill>
                  <a:srgbClr val="231F20"/>
                </a:solidFill>
                <a:latin typeface="DM Sans"/>
              </a:rPr>
              <a:t> using </a:t>
            </a:r>
            <a:r>
              <a:rPr lang="en-US" sz="2210" spc="216">
                <a:solidFill>
                  <a:srgbClr val="231F20"/>
                </a:solidFill>
                <a:latin typeface="DM Sans"/>
                <a:hlinkClick r:id="rId13" tooltip="https://en.wikipedia.org/wiki/Genome_sequencing"/>
              </a:rPr>
              <a:t>genome sequencing</a:t>
            </a:r>
            <a:r>
              <a:rPr lang="en-US" sz="2210" spc="216">
                <a:solidFill>
                  <a:srgbClr val="231F20"/>
                </a:solidFill>
                <a:latin typeface="DM Sans"/>
              </a:rPr>
              <a:t> and </a:t>
            </a:r>
            <a:r>
              <a:rPr lang="en-US" sz="2210" spc="216">
                <a:solidFill>
                  <a:srgbClr val="231F20"/>
                </a:solidFill>
                <a:latin typeface="DM Sans"/>
                <a:hlinkClick r:id="rId14" tooltip="https://en.wikipedia.org/wiki/Bioinformatics"/>
              </a:rPr>
              <a:t>bioinformatics</a:t>
            </a:r>
            <a:r>
              <a:rPr lang="en-US" sz="2210" spc="216">
                <a:solidFill>
                  <a:srgbClr val="231F20"/>
                </a:solidFill>
                <a:latin typeface="DM Sans"/>
              </a:rPr>
              <a:t>.</a:t>
            </a:r>
          </a:p>
        </p:txBody>
      </p:sp>
      <p:sp>
        <p:nvSpPr>
          <p:cNvPr name="TextBox 21" id="21"/>
          <p:cNvSpPr txBox="true"/>
          <p:nvPr/>
        </p:nvSpPr>
        <p:spPr>
          <a:xfrm rot="0">
            <a:off x="5605563" y="1585282"/>
            <a:ext cx="4883444" cy="426338"/>
          </a:xfrm>
          <a:prstGeom prst="rect">
            <a:avLst/>
          </a:prstGeom>
        </p:spPr>
        <p:txBody>
          <a:bodyPr anchor="t" rtlCol="false" tIns="0" lIns="0" bIns="0" rIns="0">
            <a:spAutoFit/>
          </a:bodyPr>
          <a:lstStyle/>
          <a:p>
            <a:pPr>
              <a:lnSpc>
                <a:spcPts val="3588"/>
              </a:lnSpc>
            </a:pPr>
            <a:r>
              <a:rPr lang="en-US" sz="2600" spc="254">
                <a:solidFill>
                  <a:srgbClr val="231F20"/>
                </a:solidFill>
                <a:latin typeface="Oswald Bold"/>
              </a:rPr>
              <a:t>THE CANCER GENOME ATLAS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166805" y="358377"/>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4878662" y="6628220"/>
            <a:ext cx="7133959" cy="736355"/>
          </a:xfrm>
          <a:custGeom>
            <a:avLst/>
            <a:gdLst/>
            <a:ahLst/>
            <a:cxnLst/>
            <a:rect r="r" b="b" t="t" l="l"/>
            <a:pathLst>
              <a:path h="736355" w="7133959">
                <a:moveTo>
                  <a:pt x="0" y="0"/>
                </a:moveTo>
                <a:lnTo>
                  <a:pt x="7133959" y="0"/>
                </a:lnTo>
                <a:lnTo>
                  <a:pt x="7133959" y="736355"/>
                </a:lnTo>
                <a:lnTo>
                  <a:pt x="0" y="736355"/>
                </a:lnTo>
                <a:lnTo>
                  <a:pt x="0" y="0"/>
                </a:lnTo>
                <a:close/>
              </a:path>
            </a:pathLst>
          </a:custGeom>
          <a:blipFill>
            <a:blip r:embed="rId3"/>
            <a:stretch>
              <a:fillRect l="0" t="-90042" r="0" b="-1299"/>
            </a:stretch>
          </a:blipFill>
        </p:spPr>
      </p:sp>
      <p:grpSp>
        <p:nvGrpSpPr>
          <p:cNvPr name="Group 7" id="7"/>
          <p:cNvGrpSpPr/>
          <p:nvPr/>
        </p:nvGrpSpPr>
        <p:grpSpPr>
          <a:xfrm rot="0">
            <a:off x="4878662" y="4381578"/>
            <a:ext cx="7133959" cy="2455278"/>
            <a:chOff x="0" y="0"/>
            <a:chExt cx="2733328" cy="940723"/>
          </a:xfrm>
        </p:grpSpPr>
        <p:sp>
          <p:nvSpPr>
            <p:cNvPr name="Freeform 8" id="8"/>
            <p:cNvSpPr/>
            <p:nvPr/>
          </p:nvSpPr>
          <p:spPr>
            <a:xfrm flipH="false" flipV="false" rot="0">
              <a:off x="0" y="0"/>
              <a:ext cx="2733329" cy="940723"/>
            </a:xfrm>
            <a:custGeom>
              <a:avLst/>
              <a:gdLst/>
              <a:ahLst/>
              <a:cxnLst/>
              <a:rect r="r" b="b" t="t" l="l"/>
              <a:pathLst>
                <a:path h="940723" w="2733329">
                  <a:moveTo>
                    <a:pt x="0" y="0"/>
                  </a:moveTo>
                  <a:lnTo>
                    <a:pt x="2733329" y="0"/>
                  </a:lnTo>
                  <a:lnTo>
                    <a:pt x="2733329" y="940723"/>
                  </a:lnTo>
                  <a:lnTo>
                    <a:pt x="0" y="940723"/>
                  </a:lnTo>
                  <a:close/>
                </a:path>
              </a:pathLst>
            </a:custGeom>
            <a:solidFill>
              <a:srgbClr val="EFEFEF"/>
            </a:solidFill>
          </p:spPr>
        </p:sp>
        <p:sp>
          <p:nvSpPr>
            <p:cNvPr name="TextBox 9" id="9"/>
            <p:cNvSpPr txBox="true"/>
            <p:nvPr/>
          </p:nvSpPr>
          <p:spPr>
            <a:xfrm>
              <a:off x="0" y="-19050"/>
              <a:ext cx="2733328" cy="959773"/>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8947260">
            <a:off x="12361313" y="646012"/>
            <a:ext cx="569601" cy="1076565"/>
          </a:xfrm>
          <a:custGeom>
            <a:avLst/>
            <a:gdLst/>
            <a:ahLst/>
            <a:cxnLst/>
            <a:rect r="r" b="b" t="t" l="l"/>
            <a:pathLst>
              <a:path h="1076565" w="569601">
                <a:moveTo>
                  <a:pt x="0" y="0"/>
                </a:moveTo>
                <a:lnTo>
                  <a:pt x="569600" y="0"/>
                </a:lnTo>
                <a:lnTo>
                  <a:pt x="569600" y="1076565"/>
                </a:lnTo>
                <a:lnTo>
                  <a:pt x="0" y="10765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8600393">
            <a:off x="11938121" y="6207493"/>
            <a:ext cx="838501" cy="1584795"/>
          </a:xfrm>
          <a:custGeom>
            <a:avLst/>
            <a:gdLst/>
            <a:ahLst/>
            <a:cxnLst/>
            <a:rect r="r" b="b" t="t" l="l"/>
            <a:pathLst>
              <a:path h="1584795" w="838501">
                <a:moveTo>
                  <a:pt x="0" y="0"/>
                </a:moveTo>
                <a:lnTo>
                  <a:pt x="838501" y="0"/>
                </a:lnTo>
                <a:lnTo>
                  <a:pt x="838501" y="1584796"/>
                </a:lnTo>
                <a:lnTo>
                  <a:pt x="0" y="15847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4878662" y="7364575"/>
            <a:ext cx="7478710" cy="2397825"/>
          </a:xfrm>
          <a:custGeom>
            <a:avLst/>
            <a:gdLst/>
            <a:ahLst/>
            <a:cxnLst/>
            <a:rect r="r" b="b" t="t" l="l"/>
            <a:pathLst>
              <a:path h="2397825" w="7478710">
                <a:moveTo>
                  <a:pt x="0" y="0"/>
                </a:moveTo>
                <a:lnTo>
                  <a:pt x="7478709" y="0"/>
                </a:lnTo>
                <a:lnTo>
                  <a:pt x="7478709" y="2397824"/>
                </a:lnTo>
                <a:lnTo>
                  <a:pt x="0" y="2397824"/>
                </a:lnTo>
                <a:lnTo>
                  <a:pt x="0" y="0"/>
                </a:lnTo>
                <a:close/>
              </a:path>
            </a:pathLst>
          </a:custGeom>
          <a:blipFill>
            <a:blip r:embed="rId8"/>
            <a:stretch>
              <a:fillRect l="-6078" t="0" r="-7474" b="0"/>
            </a:stretch>
          </a:blipFill>
        </p:spPr>
      </p:sp>
      <p:sp>
        <p:nvSpPr>
          <p:cNvPr name="Freeform 14" id="14"/>
          <p:cNvSpPr/>
          <p:nvPr/>
        </p:nvSpPr>
        <p:spPr>
          <a:xfrm flipH="false" flipV="false" rot="0">
            <a:off x="5051259" y="1412628"/>
            <a:ext cx="7306112" cy="2644360"/>
          </a:xfrm>
          <a:custGeom>
            <a:avLst/>
            <a:gdLst/>
            <a:ahLst/>
            <a:cxnLst/>
            <a:rect r="r" b="b" t="t" l="l"/>
            <a:pathLst>
              <a:path h="2644360" w="7306112">
                <a:moveTo>
                  <a:pt x="0" y="0"/>
                </a:moveTo>
                <a:lnTo>
                  <a:pt x="7306112" y="0"/>
                </a:lnTo>
                <a:lnTo>
                  <a:pt x="7306112" y="2644360"/>
                </a:lnTo>
                <a:lnTo>
                  <a:pt x="0" y="2644360"/>
                </a:lnTo>
                <a:lnTo>
                  <a:pt x="0" y="0"/>
                </a:lnTo>
                <a:close/>
              </a:path>
            </a:pathLst>
          </a:custGeom>
          <a:blipFill>
            <a:blip r:embed="rId9"/>
            <a:stretch>
              <a:fillRect l="0" t="-7560" r="0" b="-7560"/>
            </a:stretch>
          </a:blipFill>
        </p:spPr>
      </p:sp>
      <p:sp>
        <p:nvSpPr>
          <p:cNvPr name="TextBox 15" id="15"/>
          <p:cNvSpPr txBox="true"/>
          <p:nvPr/>
        </p:nvSpPr>
        <p:spPr>
          <a:xfrm rot="0">
            <a:off x="1028700" y="706755"/>
            <a:ext cx="7416941" cy="586739"/>
          </a:xfrm>
          <a:prstGeom prst="rect">
            <a:avLst/>
          </a:prstGeom>
        </p:spPr>
        <p:txBody>
          <a:bodyPr anchor="t" rtlCol="false" tIns="0" lIns="0" bIns="0" rIns="0">
            <a:spAutoFit/>
          </a:bodyPr>
          <a:lstStyle/>
          <a:p>
            <a:pPr>
              <a:lnSpc>
                <a:spcPts val="4830"/>
              </a:lnSpc>
            </a:pPr>
            <a:r>
              <a:rPr lang="en-US" sz="3500" spc="343">
                <a:solidFill>
                  <a:srgbClr val="231F20"/>
                </a:solidFill>
                <a:latin typeface="Oswald Bold"/>
              </a:rPr>
              <a:t>TRANSFORMATIONS ON VARIANCE</a:t>
            </a:r>
          </a:p>
        </p:txBody>
      </p:sp>
      <p:sp>
        <p:nvSpPr>
          <p:cNvPr name="TextBox 16" id="16"/>
          <p:cNvSpPr txBox="true"/>
          <p:nvPr/>
        </p:nvSpPr>
        <p:spPr>
          <a:xfrm rot="0">
            <a:off x="5222164" y="4546497"/>
            <a:ext cx="6446954" cy="2096865"/>
          </a:xfrm>
          <a:prstGeom prst="rect">
            <a:avLst/>
          </a:prstGeom>
        </p:spPr>
        <p:txBody>
          <a:bodyPr anchor="t" rtlCol="false" tIns="0" lIns="0" bIns="0" rIns="0">
            <a:spAutoFit/>
          </a:bodyPr>
          <a:lstStyle/>
          <a:p>
            <a:pPr marL="436901" indent="-218451" lvl="1">
              <a:lnSpc>
                <a:spcPts val="2792"/>
              </a:lnSpc>
              <a:buFont typeface="Arial"/>
              <a:buChar char="•"/>
            </a:pPr>
            <a:r>
              <a:rPr lang="en-US" sz="2023" spc="198">
                <a:solidFill>
                  <a:srgbClr val="231F20"/>
                </a:solidFill>
                <a:latin typeface="Montserrat Light"/>
              </a:rPr>
              <a:t>All of them aim to remove the dependence of the variance on the mean.</a:t>
            </a:r>
          </a:p>
          <a:p>
            <a:pPr algn="l" marL="436901" indent="-218451" lvl="1">
              <a:lnSpc>
                <a:spcPts val="2792"/>
              </a:lnSpc>
              <a:buFont typeface="Arial"/>
              <a:buChar char="•"/>
            </a:pPr>
            <a:r>
              <a:rPr lang="en-US" sz="2023" spc="198">
                <a:solidFill>
                  <a:srgbClr val="231F20"/>
                </a:solidFill>
                <a:latin typeface="Montserrat Light"/>
              </a:rPr>
              <a:t>We use VST in our example because it works well with larger sample size and is also faster.</a:t>
            </a:r>
          </a:p>
        </p:txBody>
      </p:sp>
      <p:sp>
        <p:nvSpPr>
          <p:cNvPr name="TextBox 17" id="17"/>
          <p:cNvSpPr txBox="true"/>
          <p:nvPr/>
        </p:nvSpPr>
        <p:spPr>
          <a:xfrm rot="0">
            <a:off x="13440549" y="538045"/>
            <a:ext cx="3749061" cy="9172810"/>
          </a:xfrm>
          <a:prstGeom prst="rect">
            <a:avLst/>
          </a:prstGeom>
        </p:spPr>
        <p:txBody>
          <a:bodyPr anchor="t" rtlCol="false" tIns="0" lIns="0" bIns="0" rIns="0">
            <a:spAutoFit/>
          </a:bodyPr>
          <a:lstStyle/>
          <a:p>
            <a:pPr>
              <a:lnSpc>
                <a:spcPts val="2557"/>
              </a:lnSpc>
            </a:pPr>
            <a:r>
              <a:rPr lang="en-US" sz="1852" spc="181">
                <a:solidFill>
                  <a:srgbClr val="231F20"/>
                </a:solidFill>
                <a:latin typeface="Montserrat Light Bold"/>
              </a:rPr>
              <a:t>Variance Stabilising Transformations(VST):</a:t>
            </a:r>
            <a:r>
              <a:rPr lang="en-US" sz="1852" spc="181">
                <a:solidFill>
                  <a:srgbClr val="231F20"/>
                </a:solidFill>
                <a:latin typeface="Montserrat Light"/>
              </a:rPr>
              <a:t> VST is used to stabilize the variance across different expression levels. It models the relationship between the mean and variance of gene expression.</a:t>
            </a:r>
          </a:p>
          <a:p>
            <a:pPr>
              <a:lnSpc>
                <a:spcPts val="2557"/>
              </a:lnSpc>
            </a:pPr>
          </a:p>
          <a:p>
            <a:pPr>
              <a:lnSpc>
                <a:spcPts val="2557"/>
              </a:lnSpc>
            </a:pPr>
            <a:r>
              <a:rPr lang="en-US" sz="1852" spc="181">
                <a:solidFill>
                  <a:srgbClr val="231F20"/>
                </a:solidFill>
                <a:latin typeface="Montserrat Light Bold"/>
              </a:rPr>
              <a:t>rlog transformation:</a:t>
            </a:r>
            <a:r>
              <a:rPr lang="en-US" sz="1852" spc="181">
                <a:solidFill>
                  <a:srgbClr val="231F20"/>
                </a:solidFill>
                <a:latin typeface="Montserrat Light"/>
              </a:rPr>
              <a:t> It aims to stabilize the variance and make the data more suitable for statistical analysis. It also has a regularized component that helps with small sample sizes.</a:t>
            </a:r>
          </a:p>
          <a:p>
            <a:pPr>
              <a:lnSpc>
                <a:spcPts val="2557"/>
              </a:lnSpc>
            </a:pPr>
          </a:p>
          <a:p>
            <a:pPr algn="l">
              <a:lnSpc>
                <a:spcPts val="2557"/>
              </a:lnSpc>
            </a:pPr>
            <a:r>
              <a:rPr lang="en-US" sz="1852" spc="181">
                <a:solidFill>
                  <a:srgbClr val="231F20"/>
                </a:solidFill>
                <a:latin typeface="Montserrat Light Bold"/>
              </a:rPr>
              <a:t>log2 transformation:</a:t>
            </a:r>
            <a:r>
              <a:rPr lang="en-US" sz="1852" spc="181">
                <a:solidFill>
                  <a:srgbClr val="231F20"/>
                </a:solidFill>
                <a:latin typeface="Montserrat Light"/>
              </a:rPr>
              <a:t> The log2 transformation is a simple logarithmic transformation that takes the base-2 logarithm of the data. It is commonly used to reduce the dynamic range of data and make it more amenable to statistical analysis.</a:t>
            </a:r>
          </a:p>
        </p:txBody>
      </p:sp>
      <p:grpSp>
        <p:nvGrpSpPr>
          <p:cNvPr name="Group 18" id="18"/>
          <p:cNvGrpSpPr/>
          <p:nvPr/>
        </p:nvGrpSpPr>
        <p:grpSpPr>
          <a:xfrm rot="0">
            <a:off x="1077610" y="1571405"/>
            <a:ext cx="3396882" cy="8190994"/>
            <a:chOff x="0" y="0"/>
            <a:chExt cx="894652" cy="2157299"/>
          </a:xfrm>
        </p:grpSpPr>
        <p:sp>
          <p:nvSpPr>
            <p:cNvPr name="Freeform 19" id="19"/>
            <p:cNvSpPr/>
            <p:nvPr/>
          </p:nvSpPr>
          <p:spPr>
            <a:xfrm flipH="false" flipV="false" rot="0">
              <a:off x="0" y="0"/>
              <a:ext cx="894652" cy="2157299"/>
            </a:xfrm>
            <a:custGeom>
              <a:avLst/>
              <a:gdLst/>
              <a:ahLst/>
              <a:cxnLst/>
              <a:rect r="r" b="b" t="t" l="l"/>
              <a:pathLst>
                <a:path h="2157299" w="894652">
                  <a:moveTo>
                    <a:pt x="0" y="0"/>
                  </a:moveTo>
                  <a:lnTo>
                    <a:pt x="894652" y="0"/>
                  </a:lnTo>
                  <a:lnTo>
                    <a:pt x="894652" y="2157299"/>
                  </a:lnTo>
                  <a:lnTo>
                    <a:pt x="0" y="2157299"/>
                  </a:lnTo>
                  <a:close/>
                </a:path>
              </a:pathLst>
            </a:custGeom>
            <a:solidFill>
              <a:srgbClr val="CCCCCC"/>
            </a:solidFill>
          </p:spPr>
        </p:sp>
        <p:sp>
          <p:nvSpPr>
            <p:cNvPr name="TextBox 20" id="20"/>
            <p:cNvSpPr txBox="true"/>
            <p:nvPr/>
          </p:nvSpPr>
          <p:spPr>
            <a:xfrm>
              <a:off x="0" y="-19050"/>
              <a:ext cx="894652" cy="2176349"/>
            </a:xfrm>
            <a:prstGeom prst="rect">
              <a:avLst/>
            </a:prstGeom>
          </p:spPr>
          <p:txBody>
            <a:bodyPr anchor="ctr" rtlCol="false" tIns="50800" lIns="50800" bIns="50800" rIns="50800"/>
            <a:lstStyle/>
            <a:p>
              <a:pPr algn="ctr">
                <a:lnSpc>
                  <a:spcPts val="2859"/>
                </a:lnSpc>
              </a:pPr>
            </a:p>
          </p:txBody>
        </p:sp>
      </p:grpSp>
      <p:sp>
        <p:nvSpPr>
          <p:cNvPr name="TextBox 21" id="21"/>
          <p:cNvSpPr txBox="true"/>
          <p:nvPr/>
        </p:nvSpPr>
        <p:spPr>
          <a:xfrm rot="0">
            <a:off x="1199910" y="1763869"/>
            <a:ext cx="3137645" cy="8326140"/>
          </a:xfrm>
          <a:prstGeom prst="rect">
            <a:avLst/>
          </a:prstGeom>
        </p:spPr>
        <p:txBody>
          <a:bodyPr anchor="t" rtlCol="false" tIns="0" lIns="0" bIns="0" rIns="0">
            <a:spAutoFit/>
          </a:bodyPr>
          <a:lstStyle/>
          <a:p>
            <a:pPr>
              <a:lnSpc>
                <a:spcPts val="2139"/>
              </a:lnSpc>
            </a:pPr>
            <a:r>
              <a:rPr lang="en-US" sz="1550" spc="151">
                <a:solidFill>
                  <a:srgbClr val="231F20"/>
                </a:solidFill>
                <a:latin typeface="Montserrat Light"/>
              </a:rPr>
              <a:t>Here are some differences between VST and rlog: </a:t>
            </a:r>
          </a:p>
          <a:p>
            <a:pPr>
              <a:lnSpc>
                <a:spcPts val="2139"/>
              </a:lnSpc>
            </a:pPr>
          </a:p>
          <a:p>
            <a:pPr marL="334801" indent="-167400" lvl="1">
              <a:lnSpc>
                <a:spcPts val="2139"/>
              </a:lnSpc>
              <a:buFont typeface="Arial"/>
              <a:buChar char="•"/>
            </a:pPr>
            <a:r>
              <a:rPr lang="en-US" sz="1550" spc="151">
                <a:solidFill>
                  <a:srgbClr val="231F20"/>
                </a:solidFill>
                <a:latin typeface="Montserrat Light Bold"/>
              </a:rPr>
              <a:t>Speed: </a:t>
            </a:r>
            <a:r>
              <a:rPr lang="en-US" sz="1550" spc="151">
                <a:solidFill>
                  <a:srgbClr val="231F20"/>
                </a:solidFill>
                <a:latin typeface="Montserrat Light"/>
              </a:rPr>
              <a:t>VST runs faster than rlog.</a:t>
            </a:r>
          </a:p>
          <a:p>
            <a:pPr marL="334801" indent="-167400" lvl="1">
              <a:lnSpc>
                <a:spcPts val="2139"/>
              </a:lnSpc>
              <a:buFont typeface="Arial"/>
              <a:buChar char="•"/>
            </a:pPr>
            <a:r>
              <a:rPr lang="en-US" sz="1550" spc="151">
                <a:solidFill>
                  <a:srgbClr val="231F20"/>
                </a:solidFill>
                <a:latin typeface="Montserrat Light Bold"/>
              </a:rPr>
              <a:t>Sensitivity to outliers:</a:t>
            </a:r>
            <a:r>
              <a:rPr lang="en-US" sz="1550" spc="151">
                <a:solidFill>
                  <a:srgbClr val="231F20"/>
                </a:solidFill>
                <a:latin typeface="Montserrat Light"/>
              </a:rPr>
              <a:t> VST is less sensitive to high count outliers than rlog.</a:t>
            </a:r>
          </a:p>
          <a:p>
            <a:pPr marL="334801" indent="-167400" lvl="1">
              <a:lnSpc>
                <a:spcPts val="2139"/>
              </a:lnSpc>
              <a:buFont typeface="Arial"/>
              <a:buChar char="•"/>
            </a:pPr>
            <a:r>
              <a:rPr lang="en-US" sz="1550" spc="151">
                <a:solidFill>
                  <a:srgbClr val="231F20"/>
                </a:solidFill>
                <a:latin typeface="Montserrat Light Bold"/>
              </a:rPr>
              <a:t>Data: </a:t>
            </a:r>
            <a:r>
              <a:rPr lang="en-US" sz="1550" spc="151">
                <a:solidFill>
                  <a:srgbClr val="231F20"/>
                </a:solidFill>
                <a:latin typeface="Montserrat Light"/>
              </a:rPr>
              <a:t>distribution: rlog relies more heavily on the assumption of the data distribution.</a:t>
            </a:r>
          </a:p>
          <a:p>
            <a:pPr marL="334801" indent="-167400" lvl="1">
              <a:lnSpc>
                <a:spcPts val="2139"/>
              </a:lnSpc>
              <a:buFont typeface="Arial"/>
              <a:buChar char="•"/>
            </a:pPr>
            <a:r>
              <a:rPr lang="en-US" sz="1550" spc="151">
                <a:solidFill>
                  <a:srgbClr val="231F20"/>
                </a:solidFill>
                <a:latin typeface="Montserrat Light Bold"/>
              </a:rPr>
              <a:t>Size factor:</a:t>
            </a:r>
            <a:r>
              <a:rPr lang="en-US" sz="1550" spc="151">
                <a:solidFill>
                  <a:srgbClr val="231F20"/>
                </a:solidFill>
                <a:latin typeface="Montserrat Light"/>
              </a:rPr>
              <a:t> VST takes into account both size factor and mean dispersion across the sample, while rlog only accounts for size factor.</a:t>
            </a:r>
          </a:p>
          <a:p>
            <a:pPr marL="334801" indent="-167400" lvl="1">
              <a:lnSpc>
                <a:spcPts val="2139"/>
              </a:lnSpc>
              <a:buFont typeface="Arial"/>
              <a:buChar char="•"/>
            </a:pPr>
            <a:r>
              <a:rPr lang="en-US" sz="1550" spc="151">
                <a:solidFill>
                  <a:srgbClr val="231F20"/>
                </a:solidFill>
                <a:latin typeface="Montserrat Light Bold"/>
              </a:rPr>
              <a:t>Library size:</a:t>
            </a:r>
            <a:r>
              <a:rPr lang="en-US" sz="1550" spc="151">
                <a:solidFill>
                  <a:srgbClr val="231F20"/>
                </a:solidFill>
                <a:latin typeface="Montserrat Light"/>
              </a:rPr>
              <a:t> rlog transformation is a better option than VST if the library size of the samples and therefore their size factors vary widely.</a:t>
            </a:r>
          </a:p>
          <a:p>
            <a:pPr marL="334801" indent="-167400" lvl="1">
              <a:lnSpc>
                <a:spcPts val="2139"/>
              </a:lnSpc>
              <a:buFont typeface="Arial"/>
              <a:buChar char="•"/>
            </a:pPr>
            <a:r>
              <a:rPr lang="en-US" sz="1550" spc="151">
                <a:solidFill>
                  <a:srgbClr val="231F20"/>
                </a:solidFill>
                <a:latin typeface="Montserrat Light Bold"/>
              </a:rPr>
              <a:t>Dataset size:</a:t>
            </a:r>
            <a:r>
              <a:rPr lang="en-US" sz="1550" spc="151">
                <a:solidFill>
                  <a:srgbClr val="231F20"/>
                </a:solidFill>
                <a:latin typeface="Montserrat Light"/>
              </a:rPr>
              <a:t> rlog tends to work well on small datasets (n &lt; 30).</a:t>
            </a:r>
          </a:p>
          <a:p>
            <a:pPr>
              <a:lnSpc>
                <a:spcPts val="2139"/>
              </a:lnSpc>
            </a:pPr>
          </a:p>
          <a:p>
            <a:pPr algn="l">
              <a:lnSpc>
                <a:spcPts val="2139"/>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887923">
            <a:off x="-2683214" y="7543802"/>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8220270"/>
            <a:ext cx="7420230" cy="832461"/>
          </a:xfrm>
          <a:custGeom>
            <a:avLst/>
            <a:gdLst/>
            <a:ahLst/>
            <a:cxnLst/>
            <a:rect r="r" b="b" t="t" l="l"/>
            <a:pathLst>
              <a:path h="832461" w="7420230">
                <a:moveTo>
                  <a:pt x="0" y="0"/>
                </a:moveTo>
                <a:lnTo>
                  <a:pt x="7420230" y="0"/>
                </a:lnTo>
                <a:lnTo>
                  <a:pt x="7420230" y="832461"/>
                </a:lnTo>
                <a:lnTo>
                  <a:pt x="0" y="832461"/>
                </a:lnTo>
                <a:lnTo>
                  <a:pt x="0" y="0"/>
                </a:lnTo>
                <a:close/>
              </a:path>
            </a:pathLst>
          </a:custGeom>
          <a:blipFill>
            <a:blip r:embed="rId4"/>
            <a:stretch>
              <a:fillRect l="0" t="-86495" r="-5936" b="0"/>
            </a:stretch>
          </a:blipFill>
        </p:spPr>
      </p:sp>
      <p:sp>
        <p:nvSpPr>
          <p:cNvPr name="Freeform 4" id="4"/>
          <p:cNvSpPr/>
          <p:nvPr/>
        </p:nvSpPr>
        <p:spPr>
          <a:xfrm flipH="false" flipV="false" rot="887923">
            <a:off x="12076940" y="-3354783"/>
            <a:ext cx="7032580" cy="7216267"/>
          </a:xfrm>
          <a:custGeom>
            <a:avLst/>
            <a:gdLst/>
            <a:ahLst/>
            <a:cxnLst/>
            <a:rect r="r" b="b" t="t" l="l"/>
            <a:pathLst>
              <a:path h="7216267" w="7032580">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6333169" y="8069439"/>
            <a:ext cx="2094695" cy="2377721"/>
            <a:chOff x="0" y="0"/>
            <a:chExt cx="551689" cy="626231"/>
          </a:xfrm>
        </p:grpSpPr>
        <p:sp>
          <p:nvSpPr>
            <p:cNvPr name="Freeform 6" id="6"/>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7" id="7"/>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224419" y="-1349021"/>
            <a:ext cx="2094695" cy="2377721"/>
            <a:chOff x="0" y="0"/>
            <a:chExt cx="551689" cy="626231"/>
          </a:xfrm>
        </p:grpSpPr>
        <p:sp>
          <p:nvSpPr>
            <p:cNvPr name="Freeform 9" id="9"/>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10" id="10"/>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grpSp>
        <p:nvGrpSpPr>
          <p:cNvPr name="Group 11" id="11"/>
          <p:cNvGrpSpPr/>
          <p:nvPr/>
        </p:nvGrpSpPr>
        <p:grpSpPr>
          <a:xfrm rot="0">
            <a:off x="1091812" y="6071526"/>
            <a:ext cx="7357117" cy="2462674"/>
            <a:chOff x="0" y="0"/>
            <a:chExt cx="2818830" cy="943557"/>
          </a:xfrm>
        </p:grpSpPr>
        <p:sp>
          <p:nvSpPr>
            <p:cNvPr name="Freeform 12" id="12"/>
            <p:cNvSpPr/>
            <p:nvPr/>
          </p:nvSpPr>
          <p:spPr>
            <a:xfrm flipH="false" flipV="false" rot="0">
              <a:off x="0" y="0"/>
              <a:ext cx="2818830" cy="943557"/>
            </a:xfrm>
            <a:custGeom>
              <a:avLst/>
              <a:gdLst/>
              <a:ahLst/>
              <a:cxnLst/>
              <a:rect r="r" b="b" t="t" l="l"/>
              <a:pathLst>
                <a:path h="943557" w="2818830">
                  <a:moveTo>
                    <a:pt x="0" y="0"/>
                  </a:moveTo>
                  <a:lnTo>
                    <a:pt x="2818830" y="0"/>
                  </a:lnTo>
                  <a:lnTo>
                    <a:pt x="2818830" y="943557"/>
                  </a:lnTo>
                  <a:lnTo>
                    <a:pt x="0" y="943557"/>
                  </a:lnTo>
                  <a:close/>
                </a:path>
              </a:pathLst>
            </a:custGeom>
            <a:solidFill>
              <a:srgbClr val="EFEFEF"/>
            </a:solidFill>
          </p:spPr>
        </p:sp>
        <p:sp>
          <p:nvSpPr>
            <p:cNvPr name="TextBox 13" id="13"/>
            <p:cNvSpPr txBox="true"/>
            <p:nvPr/>
          </p:nvSpPr>
          <p:spPr>
            <a:xfrm>
              <a:off x="0" y="-19050"/>
              <a:ext cx="2818830" cy="962607"/>
            </a:xfrm>
            <a:prstGeom prst="rect">
              <a:avLst/>
            </a:prstGeom>
          </p:spPr>
          <p:txBody>
            <a:bodyPr anchor="ctr" rtlCol="false" tIns="50800" lIns="50800" bIns="50800" rIns="50800"/>
            <a:lstStyle/>
            <a:p>
              <a:pPr algn="ctr">
                <a:lnSpc>
                  <a:spcPts val="2859"/>
                </a:lnSpc>
              </a:pPr>
            </a:p>
          </p:txBody>
        </p:sp>
      </p:grpSp>
      <p:sp>
        <p:nvSpPr>
          <p:cNvPr name="Freeform 14" id="14"/>
          <p:cNvSpPr/>
          <p:nvPr/>
        </p:nvSpPr>
        <p:spPr>
          <a:xfrm flipH="false" flipV="false" rot="-5309445">
            <a:off x="11415346" y="4566486"/>
            <a:ext cx="651889" cy="1232092"/>
          </a:xfrm>
          <a:custGeom>
            <a:avLst/>
            <a:gdLst/>
            <a:ahLst/>
            <a:cxnLst/>
            <a:rect r="r" b="b" t="t" l="l"/>
            <a:pathLst>
              <a:path h="1232092" w="651889">
                <a:moveTo>
                  <a:pt x="0" y="0"/>
                </a:moveTo>
                <a:lnTo>
                  <a:pt x="651889" y="0"/>
                </a:lnTo>
                <a:lnTo>
                  <a:pt x="651889" y="1232093"/>
                </a:lnTo>
                <a:lnTo>
                  <a:pt x="0" y="123209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091812" y="1989806"/>
            <a:ext cx="10018247" cy="3051200"/>
          </a:xfrm>
          <a:custGeom>
            <a:avLst/>
            <a:gdLst/>
            <a:ahLst/>
            <a:cxnLst/>
            <a:rect r="r" b="b" t="t" l="l"/>
            <a:pathLst>
              <a:path h="3051200" w="10018247">
                <a:moveTo>
                  <a:pt x="0" y="0"/>
                </a:moveTo>
                <a:lnTo>
                  <a:pt x="10018247" y="0"/>
                </a:lnTo>
                <a:lnTo>
                  <a:pt x="10018247" y="3051201"/>
                </a:lnTo>
                <a:lnTo>
                  <a:pt x="0" y="3051201"/>
                </a:lnTo>
                <a:lnTo>
                  <a:pt x="0" y="0"/>
                </a:lnTo>
                <a:close/>
              </a:path>
            </a:pathLst>
          </a:custGeom>
          <a:blipFill>
            <a:blip r:embed="rId7"/>
            <a:stretch>
              <a:fillRect l="0" t="0" r="0" b="0"/>
            </a:stretch>
          </a:blipFill>
        </p:spPr>
      </p:sp>
      <p:sp>
        <p:nvSpPr>
          <p:cNvPr name="Freeform 16" id="16"/>
          <p:cNvSpPr/>
          <p:nvPr/>
        </p:nvSpPr>
        <p:spPr>
          <a:xfrm flipH="false" flipV="false" rot="0">
            <a:off x="10198975" y="5524589"/>
            <a:ext cx="7448422" cy="4560694"/>
          </a:xfrm>
          <a:custGeom>
            <a:avLst/>
            <a:gdLst/>
            <a:ahLst/>
            <a:cxnLst/>
            <a:rect r="r" b="b" t="t" l="l"/>
            <a:pathLst>
              <a:path h="4560694" w="7448422">
                <a:moveTo>
                  <a:pt x="0" y="0"/>
                </a:moveTo>
                <a:lnTo>
                  <a:pt x="7448422" y="0"/>
                </a:lnTo>
                <a:lnTo>
                  <a:pt x="7448422" y="4560694"/>
                </a:lnTo>
                <a:lnTo>
                  <a:pt x="0" y="4560694"/>
                </a:lnTo>
                <a:lnTo>
                  <a:pt x="0" y="0"/>
                </a:lnTo>
                <a:close/>
              </a:path>
            </a:pathLst>
          </a:custGeom>
          <a:blipFill>
            <a:blip r:embed="rId8"/>
            <a:stretch>
              <a:fillRect l="0" t="0" r="0" b="0"/>
            </a:stretch>
          </a:blipFill>
        </p:spPr>
      </p:sp>
      <p:sp>
        <p:nvSpPr>
          <p:cNvPr name="TextBox 17" id="17"/>
          <p:cNvSpPr txBox="true"/>
          <p:nvPr/>
        </p:nvSpPr>
        <p:spPr>
          <a:xfrm rot="0">
            <a:off x="1091812" y="762078"/>
            <a:ext cx="9537014" cy="989077"/>
          </a:xfrm>
          <a:prstGeom prst="rect">
            <a:avLst/>
          </a:prstGeom>
        </p:spPr>
        <p:txBody>
          <a:bodyPr anchor="t" rtlCol="false" tIns="0" lIns="0" bIns="0" rIns="0">
            <a:spAutoFit/>
          </a:bodyPr>
          <a:lstStyle/>
          <a:p>
            <a:pPr marL="0" indent="0" lvl="0">
              <a:lnSpc>
                <a:spcPts val="8141"/>
              </a:lnSpc>
              <a:spcBef>
                <a:spcPct val="0"/>
              </a:spcBef>
            </a:pPr>
            <a:r>
              <a:rPr lang="en-US" sz="5899" spc="578">
                <a:solidFill>
                  <a:srgbClr val="231F20"/>
                </a:solidFill>
                <a:latin typeface="Oswald Bold"/>
              </a:rPr>
              <a:t>CODE</a:t>
            </a:r>
          </a:p>
        </p:txBody>
      </p:sp>
      <p:sp>
        <p:nvSpPr>
          <p:cNvPr name="TextBox 18" id="18"/>
          <p:cNvSpPr txBox="true"/>
          <p:nvPr/>
        </p:nvSpPr>
        <p:spPr>
          <a:xfrm rot="0">
            <a:off x="1091812" y="6452131"/>
            <a:ext cx="7307662" cy="1663364"/>
          </a:xfrm>
          <a:prstGeom prst="rect">
            <a:avLst/>
          </a:prstGeom>
        </p:spPr>
        <p:txBody>
          <a:bodyPr anchor="t" rtlCol="false" tIns="0" lIns="0" bIns="0" rIns="0">
            <a:spAutoFit/>
          </a:bodyPr>
          <a:lstStyle/>
          <a:p>
            <a:pPr marL="414530" indent="-207265" lvl="1">
              <a:lnSpc>
                <a:spcPts val="2649"/>
              </a:lnSpc>
              <a:buFont typeface="Arial"/>
              <a:buChar char="•"/>
            </a:pPr>
            <a:r>
              <a:rPr lang="en-US" sz="1920" spc="188">
                <a:solidFill>
                  <a:srgbClr val="231F20"/>
                </a:solidFill>
                <a:latin typeface="Montserrat Light"/>
              </a:rPr>
              <a:t>Finally, we obtain the heatmap from the transformed object.</a:t>
            </a:r>
          </a:p>
          <a:p>
            <a:pPr marL="414530" indent="-207265" lvl="1">
              <a:lnSpc>
                <a:spcPts val="2649"/>
              </a:lnSpc>
              <a:buFont typeface="Arial"/>
              <a:buChar char="•"/>
            </a:pPr>
            <a:r>
              <a:rPr lang="en-US" sz="1920" spc="188">
                <a:solidFill>
                  <a:srgbClr val="231F20"/>
                </a:solidFill>
                <a:latin typeface="Montserrat Light"/>
              </a:rPr>
              <a:t>This heatmap consists of all the significant genes only.</a:t>
            </a:r>
          </a:p>
          <a:p>
            <a:pPr algn="l">
              <a:lnSpc>
                <a:spcPts val="2649"/>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0580377">
            <a:off x="9407140" y="-9309963"/>
            <a:ext cx="24036383" cy="24664199"/>
          </a:xfrm>
          <a:custGeom>
            <a:avLst/>
            <a:gdLst/>
            <a:ahLst/>
            <a:cxnLst/>
            <a:rect r="r" b="b" t="t" l="l"/>
            <a:pathLst>
              <a:path h="24664199" w="24036383">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561733" y="2105045"/>
            <a:ext cx="8097687" cy="1594138"/>
          </a:xfrm>
          <a:prstGeom prst="rect">
            <a:avLst/>
          </a:prstGeom>
        </p:spPr>
        <p:txBody>
          <a:bodyPr anchor="t" rtlCol="false" tIns="0" lIns="0" bIns="0" rIns="0">
            <a:spAutoFit/>
          </a:bodyPr>
          <a:lstStyle/>
          <a:p>
            <a:pPr marL="0" indent="0" lvl="0">
              <a:lnSpc>
                <a:spcPts val="13015"/>
              </a:lnSpc>
              <a:spcBef>
                <a:spcPct val="0"/>
              </a:spcBef>
            </a:pPr>
            <a:r>
              <a:rPr lang="en-US" sz="9431" spc="924">
                <a:solidFill>
                  <a:srgbClr val="231F20"/>
                </a:solidFill>
                <a:latin typeface="Oswald Bold"/>
              </a:rPr>
              <a:t>THANK YOU</a:t>
            </a:r>
          </a:p>
        </p:txBody>
      </p:sp>
      <p:sp>
        <p:nvSpPr>
          <p:cNvPr name="Freeform 5" id="5"/>
          <p:cNvSpPr/>
          <p:nvPr/>
        </p:nvSpPr>
        <p:spPr>
          <a:xfrm flipH="true" flipV="false" rot="0">
            <a:off x="-4254153" y="7476061"/>
            <a:ext cx="11881594" cy="3564478"/>
          </a:xfrm>
          <a:custGeom>
            <a:avLst/>
            <a:gdLst/>
            <a:ahLst/>
            <a:cxnLst/>
            <a:rect r="r" b="b" t="t" l="l"/>
            <a:pathLst>
              <a:path h="3564478" w="11881594">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8289378" y="4944886"/>
            <a:ext cx="9640538" cy="4909965"/>
          </a:xfrm>
          <a:custGeom>
            <a:avLst/>
            <a:gdLst/>
            <a:ahLst/>
            <a:cxnLst/>
            <a:rect r="r" b="b" t="t" l="l"/>
            <a:pathLst>
              <a:path h="4909965" w="9640538">
                <a:moveTo>
                  <a:pt x="0" y="0"/>
                </a:moveTo>
                <a:lnTo>
                  <a:pt x="9640538" y="0"/>
                </a:lnTo>
                <a:lnTo>
                  <a:pt x="9640538" y="4909965"/>
                </a:lnTo>
                <a:lnTo>
                  <a:pt x="0" y="4909965"/>
                </a:lnTo>
                <a:lnTo>
                  <a:pt x="0" y="0"/>
                </a:lnTo>
                <a:close/>
              </a:path>
            </a:pathLst>
          </a:custGeom>
          <a:blipFill>
            <a:blip r:embed="rId3"/>
            <a:stretch>
              <a:fillRect l="-1793" t="0" r="-1793" b="0"/>
            </a:stretch>
          </a:blipFill>
          <a:ln cap="sq">
            <a:noFill/>
            <a:prstDash val="solid"/>
            <a:miter/>
          </a:ln>
        </p:spPr>
      </p:sp>
      <p:sp>
        <p:nvSpPr>
          <p:cNvPr name="Freeform 4" id="4"/>
          <p:cNvSpPr/>
          <p:nvPr/>
        </p:nvSpPr>
        <p:spPr>
          <a:xfrm flipH="false" flipV="false" rot="887923">
            <a:off x="13475833" y="-878730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887923">
            <a:off x="-5959915" y="498262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9375833" y="1474671"/>
            <a:ext cx="3238475" cy="2116032"/>
            <a:chOff x="0" y="0"/>
            <a:chExt cx="1187812" cy="776121"/>
          </a:xfrm>
        </p:grpSpPr>
        <p:sp>
          <p:nvSpPr>
            <p:cNvPr name="Freeform 7" id="7"/>
            <p:cNvSpPr/>
            <p:nvPr/>
          </p:nvSpPr>
          <p:spPr>
            <a:xfrm flipH="false" flipV="false" rot="0">
              <a:off x="0" y="0"/>
              <a:ext cx="1187812" cy="776121"/>
            </a:xfrm>
            <a:custGeom>
              <a:avLst/>
              <a:gdLst/>
              <a:ahLst/>
              <a:cxnLst/>
              <a:rect r="r" b="b" t="t" l="l"/>
              <a:pathLst>
                <a:path h="776121" w="1187812">
                  <a:moveTo>
                    <a:pt x="74109" y="0"/>
                  </a:moveTo>
                  <a:lnTo>
                    <a:pt x="1113704" y="0"/>
                  </a:lnTo>
                  <a:cubicBezTo>
                    <a:pt x="1133358" y="0"/>
                    <a:pt x="1152208" y="7808"/>
                    <a:pt x="1166106" y="21706"/>
                  </a:cubicBezTo>
                  <a:cubicBezTo>
                    <a:pt x="1180005" y="35604"/>
                    <a:pt x="1187812" y="54454"/>
                    <a:pt x="1187812" y="74109"/>
                  </a:cubicBezTo>
                  <a:lnTo>
                    <a:pt x="1187812" y="702012"/>
                  </a:lnTo>
                  <a:cubicBezTo>
                    <a:pt x="1187812" y="721667"/>
                    <a:pt x="1180005" y="740517"/>
                    <a:pt x="1166106" y="754415"/>
                  </a:cubicBezTo>
                  <a:cubicBezTo>
                    <a:pt x="1152208" y="768313"/>
                    <a:pt x="1133358" y="776121"/>
                    <a:pt x="1113704" y="776121"/>
                  </a:cubicBezTo>
                  <a:lnTo>
                    <a:pt x="74109" y="776121"/>
                  </a:lnTo>
                  <a:cubicBezTo>
                    <a:pt x="54454" y="776121"/>
                    <a:pt x="35604" y="768313"/>
                    <a:pt x="21706" y="754415"/>
                  </a:cubicBezTo>
                  <a:cubicBezTo>
                    <a:pt x="7808" y="740517"/>
                    <a:pt x="0" y="721667"/>
                    <a:pt x="0" y="702012"/>
                  </a:cubicBezTo>
                  <a:lnTo>
                    <a:pt x="0" y="74109"/>
                  </a:lnTo>
                  <a:cubicBezTo>
                    <a:pt x="0" y="54454"/>
                    <a:pt x="7808" y="35604"/>
                    <a:pt x="21706" y="21706"/>
                  </a:cubicBezTo>
                  <a:cubicBezTo>
                    <a:pt x="35604" y="7808"/>
                    <a:pt x="54454" y="0"/>
                    <a:pt x="74109" y="0"/>
                  </a:cubicBezTo>
                  <a:close/>
                </a:path>
              </a:pathLst>
            </a:custGeom>
            <a:solidFill>
              <a:srgbClr val="FFFFFF">
                <a:alpha val="98824"/>
              </a:srgbClr>
            </a:solidFill>
          </p:spPr>
        </p:sp>
        <p:sp>
          <p:nvSpPr>
            <p:cNvPr name="TextBox 8" id="8"/>
            <p:cNvSpPr txBox="true"/>
            <p:nvPr/>
          </p:nvSpPr>
          <p:spPr>
            <a:xfrm>
              <a:off x="0" y="-19050"/>
              <a:ext cx="1187812" cy="795171"/>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14516423" y="2676427"/>
            <a:ext cx="2925025" cy="2355980"/>
            <a:chOff x="0" y="0"/>
            <a:chExt cx="1072845" cy="864130"/>
          </a:xfrm>
        </p:grpSpPr>
        <p:sp>
          <p:nvSpPr>
            <p:cNvPr name="Freeform 10" id="10"/>
            <p:cNvSpPr/>
            <p:nvPr/>
          </p:nvSpPr>
          <p:spPr>
            <a:xfrm flipH="false" flipV="false" rot="0">
              <a:off x="0" y="0"/>
              <a:ext cx="1072845" cy="864130"/>
            </a:xfrm>
            <a:custGeom>
              <a:avLst/>
              <a:gdLst/>
              <a:ahLst/>
              <a:cxnLst/>
              <a:rect r="r" b="b" t="t" l="l"/>
              <a:pathLst>
                <a:path h="864130" w="1072845">
                  <a:moveTo>
                    <a:pt x="82050" y="0"/>
                  </a:moveTo>
                  <a:lnTo>
                    <a:pt x="990795" y="0"/>
                  </a:lnTo>
                  <a:cubicBezTo>
                    <a:pt x="1012556" y="0"/>
                    <a:pt x="1033426" y="8645"/>
                    <a:pt x="1048813" y="24032"/>
                  </a:cubicBezTo>
                  <a:cubicBezTo>
                    <a:pt x="1064200" y="39419"/>
                    <a:pt x="1072845" y="60289"/>
                    <a:pt x="1072845" y="82050"/>
                  </a:cubicBezTo>
                  <a:lnTo>
                    <a:pt x="1072845" y="782079"/>
                  </a:lnTo>
                  <a:cubicBezTo>
                    <a:pt x="1072845" y="827395"/>
                    <a:pt x="1036110" y="864130"/>
                    <a:pt x="990795" y="864130"/>
                  </a:cubicBezTo>
                  <a:lnTo>
                    <a:pt x="82050" y="864130"/>
                  </a:lnTo>
                  <a:cubicBezTo>
                    <a:pt x="36735" y="864130"/>
                    <a:pt x="0" y="827395"/>
                    <a:pt x="0" y="782079"/>
                  </a:cubicBezTo>
                  <a:lnTo>
                    <a:pt x="0" y="82050"/>
                  </a:lnTo>
                  <a:cubicBezTo>
                    <a:pt x="0" y="60289"/>
                    <a:pt x="8645" y="39419"/>
                    <a:pt x="24032" y="24032"/>
                  </a:cubicBezTo>
                  <a:cubicBezTo>
                    <a:pt x="39419" y="8645"/>
                    <a:pt x="60289" y="0"/>
                    <a:pt x="82050" y="0"/>
                  </a:cubicBezTo>
                  <a:close/>
                </a:path>
              </a:pathLst>
            </a:custGeom>
            <a:solidFill>
              <a:srgbClr val="FFFFFF">
                <a:alpha val="98824"/>
              </a:srgbClr>
            </a:solidFill>
          </p:spPr>
        </p:sp>
        <p:sp>
          <p:nvSpPr>
            <p:cNvPr name="TextBox 11" id="11"/>
            <p:cNvSpPr txBox="true"/>
            <p:nvPr/>
          </p:nvSpPr>
          <p:spPr>
            <a:xfrm>
              <a:off x="0" y="-19050"/>
              <a:ext cx="1072845" cy="883180"/>
            </a:xfrm>
            <a:prstGeom prst="rect">
              <a:avLst/>
            </a:prstGeom>
          </p:spPr>
          <p:txBody>
            <a:bodyPr anchor="ctr" rtlCol="false" tIns="50800" lIns="50800" bIns="50800" rIns="50800"/>
            <a:lstStyle/>
            <a:p>
              <a:pPr algn="ctr">
                <a:lnSpc>
                  <a:spcPts val="2859"/>
                </a:lnSpc>
              </a:pPr>
            </a:p>
          </p:txBody>
        </p:sp>
      </p:grpSp>
      <p:sp>
        <p:nvSpPr>
          <p:cNvPr name="Freeform 12" id="12"/>
          <p:cNvSpPr/>
          <p:nvPr/>
        </p:nvSpPr>
        <p:spPr>
          <a:xfrm flipH="false" flipV="false" rot="0">
            <a:off x="485035" y="1174671"/>
            <a:ext cx="9017847" cy="4832063"/>
          </a:xfrm>
          <a:custGeom>
            <a:avLst/>
            <a:gdLst/>
            <a:ahLst/>
            <a:cxnLst/>
            <a:rect r="r" b="b" t="t" l="l"/>
            <a:pathLst>
              <a:path h="4832063" w="9017847">
                <a:moveTo>
                  <a:pt x="0" y="0"/>
                </a:moveTo>
                <a:lnTo>
                  <a:pt x="9017847" y="0"/>
                </a:lnTo>
                <a:lnTo>
                  <a:pt x="9017847" y="4832064"/>
                </a:lnTo>
                <a:lnTo>
                  <a:pt x="0" y="4832064"/>
                </a:lnTo>
                <a:lnTo>
                  <a:pt x="0" y="0"/>
                </a:lnTo>
                <a:close/>
              </a:path>
            </a:pathLst>
          </a:custGeom>
          <a:blipFill>
            <a:blip r:embed="rId6"/>
            <a:stretch>
              <a:fillRect l="0" t="0" r="0" b="0"/>
            </a:stretch>
          </a:blipFill>
        </p:spPr>
      </p:sp>
      <p:sp>
        <p:nvSpPr>
          <p:cNvPr name="Freeform 13" id="13"/>
          <p:cNvSpPr/>
          <p:nvPr/>
        </p:nvSpPr>
        <p:spPr>
          <a:xfrm flipH="true" flipV="false" rot="-8970905">
            <a:off x="12735537" y="2546337"/>
            <a:ext cx="1776375" cy="501826"/>
          </a:xfrm>
          <a:custGeom>
            <a:avLst/>
            <a:gdLst/>
            <a:ahLst/>
            <a:cxnLst/>
            <a:rect r="r" b="b" t="t" l="l"/>
            <a:pathLst>
              <a:path h="501826" w="1776375">
                <a:moveTo>
                  <a:pt x="1776375" y="0"/>
                </a:moveTo>
                <a:lnTo>
                  <a:pt x="0" y="0"/>
                </a:lnTo>
                <a:lnTo>
                  <a:pt x="0" y="501826"/>
                </a:lnTo>
                <a:lnTo>
                  <a:pt x="1776375" y="501826"/>
                </a:lnTo>
                <a:lnTo>
                  <a:pt x="1776375" y="0"/>
                </a:lnTo>
                <a:close/>
              </a:path>
            </a:pathLst>
          </a:custGeom>
          <a:blipFill>
            <a:blip r:embed="rId7">
              <a:extLst>
                <a:ext uri="{96DAC541-7B7A-43D3-8B79-37D633B846F1}">
                  <asvg:svgBlip xmlns:asvg="http://schemas.microsoft.com/office/drawing/2016/SVG/main" r:embed="rId8"/>
                </a:ext>
              </a:extLst>
            </a:blip>
            <a:stretch>
              <a:fillRect l="0" t="0" r="0" b="0"/>
            </a:stretch>
          </a:blipFill>
        </p:spPr>
      </p:sp>
      <p:pic>
        <p:nvPicPr>
          <p:cNvPr name="Picture 14" id="14"/>
          <p:cNvPicPr>
            <a:picLocks noChangeAspect="true"/>
          </p:cNvPicPr>
          <p:nvPr/>
        </p:nvPicPr>
        <p:blipFill>
          <a:blip r:embed="rId9"/>
          <a:srcRect l="0" t="0" r="0" b="0"/>
          <a:stretch>
            <a:fillRect/>
          </a:stretch>
        </p:blipFill>
        <p:spPr>
          <a:xfrm flipH="false" flipV="false" rot="-6676651">
            <a:off x="1237640" y="2285946"/>
            <a:ext cx="867735" cy="780962"/>
          </a:xfrm>
          <a:prstGeom prst="rect">
            <a:avLst/>
          </a:prstGeom>
        </p:spPr>
      </p:pic>
      <p:pic>
        <p:nvPicPr>
          <p:cNvPr name="Picture 15" id="15"/>
          <p:cNvPicPr>
            <a:picLocks noChangeAspect="true"/>
          </p:cNvPicPr>
          <p:nvPr/>
        </p:nvPicPr>
        <p:blipFill>
          <a:blip r:embed="rId9"/>
          <a:srcRect l="0" t="0" r="0" b="0"/>
          <a:stretch>
            <a:fillRect/>
          </a:stretch>
        </p:blipFill>
        <p:spPr>
          <a:xfrm flipH="false" flipV="false" rot="-6676651">
            <a:off x="14432229" y="4753019"/>
            <a:ext cx="867735" cy="780962"/>
          </a:xfrm>
          <a:prstGeom prst="rect">
            <a:avLst/>
          </a:prstGeom>
        </p:spPr>
      </p:pic>
      <p:sp>
        <p:nvSpPr>
          <p:cNvPr name="TextBox 16" id="16"/>
          <p:cNvSpPr txBox="true"/>
          <p:nvPr/>
        </p:nvSpPr>
        <p:spPr>
          <a:xfrm rot="0">
            <a:off x="9617182" y="1572734"/>
            <a:ext cx="2658221" cy="1891330"/>
          </a:xfrm>
          <a:prstGeom prst="rect">
            <a:avLst/>
          </a:prstGeom>
        </p:spPr>
        <p:txBody>
          <a:bodyPr anchor="t" rtlCol="false" tIns="0" lIns="0" bIns="0" rIns="0">
            <a:spAutoFit/>
          </a:bodyPr>
          <a:lstStyle/>
          <a:p>
            <a:pPr algn="ctr" marL="382213" indent="-191106" lvl="1">
              <a:lnSpc>
                <a:spcPts val="2478"/>
              </a:lnSpc>
              <a:buFont typeface="Arial"/>
              <a:buChar char="•"/>
            </a:pPr>
            <a:r>
              <a:rPr lang="en-US" sz="1770">
                <a:solidFill>
                  <a:srgbClr val="100F0D"/>
                </a:solidFill>
                <a:latin typeface="Montserrat Light"/>
              </a:rPr>
              <a:t>Visit </a:t>
            </a:r>
            <a:r>
              <a:rPr lang="en-US" sz="1770" u="sng">
                <a:solidFill>
                  <a:srgbClr val="100F0D"/>
                </a:solidFill>
                <a:latin typeface="Montserrat Light Bold"/>
              </a:rPr>
              <a:t>https://portal.gdc.cancer.gov/</a:t>
            </a:r>
          </a:p>
          <a:p>
            <a:pPr algn="ctr" marL="382213" indent="-191106" lvl="1">
              <a:lnSpc>
                <a:spcPts val="2478"/>
              </a:lnSpc>
              <a:buFont typeface="Arial"/>
              <a:buChar char="•"/>
            </a:pPr>
            <a:r>
              <a:rPr lang="en-US" sz="1770">
                <a:solidFill>
                  <a:srgbClr val="100F0D"/>
                </a:solidFill>
                <a:latin typeface="Montserrat Light"/>
              </a:rPr>
              <a:t>Look for TCGA-BRCA in the search bar.</a:t>
            </a:r>
          </a:p>
        </p:txBody>
      </p:sp>
      <p:sp>
        <p:nvSpPr>
          <p:cNvPr name="TextBox 17" id="17"/>
          <p:cNvSpPr txBox="true"/>
          <p:nvPr/>
        </p:nvSpPr>
        <p:spPr>
          <a:xfrm rot="0">
            <a:off x="14630723" y="2735374"/>
            <a:ext cx="2557807" cy="2209512"/>
          </a:xfrm>
          <a:prstGeom prst="rect">
            <a:avLst/>
          </a:prstGeom>
        </p:spPr>
        <p:txBody>
          <a:bodyPr anchor="t" rtlCol="false" tIns="0" lIns="0" bIns="0" rIns="0">
            <a:spAutoFit/>
          </a:bodyPr>
          <a:lstStyle/>
          <a:p>
            <a:pPr algn="ctr" marL="337457" indent="-168728" lvl="1">
              <a:lnSpc>
                <a:spcPts val="2188"/>
              </a:lnSpc>
              <a:buFont typeface="Arial"/>
              <a:buChar char="•"/>
            </a:pPr>
            <a:r>
              <a:rPr lang="en-US" sz="1563">
                <a:solidFill>
                  <a:srgbClr val="100F0D"/>
                </a:solidFill>
                <a:latin typeface="Montserrat Light"/>
              </a:rPr>
              <a:t>You land here in the summary page which describes the project.</a:t>
            </a:r>
          </a:p>
          <a:p>
            <a:pPr algn="ctr" marL="337457" indent="-168728" lvl="1">
              <a:lnSpc>
                <a:spcPts val="2188"/>
              </a:lnSpc>
              <a:buFont typeface="Arial"/>
              <a:buChar char="•"/>
            </a:pPr>
            <a:r>
              <a:rPr lang="en-US" sz="1563">
                <a:solidFill>
                  <a:srgbClr val="100F0D"/>
                </a:solidFill>
                <a:latin typeface="Montserrat Light"/>
              </a:rPr>
              <a:t>In our case we’ll study  </a:t>
            </a:r>
            <a:r>
              <a:rPr lang="en-US" sz="1563">
                <a:solidFill>
                  <a:srgbClr val="100F0D"/>
                </a:solidFill>
                <a:latin typeface="Montserrat Light Bold"/>
              </a:rPr>
              <a:t>Breast Invasive Carcinoma</a:t>
            </a:r>
            <a:r>
              <a:rPr lang="en-US" sz="1563">
                <a:solidFill>
                  <a:srgbClr val="100F0D"/>
                </a:solidFill>
                <a:latin typeface="Montserrat Light"/>
              </a:rPr>
              <a:t>.</a:t>
            </a:r>
          </a:p>
          <a:p>
            <a:pPr algn="ctr" marL="337457" indent="-168728" lvl="1">
              <a:lnSpc>
                <a:spcPts val="2188"/>
              </a:lnSpc>
              <a:buFont typeface="Arial"/>
              <a:buChar char="•"/>
            </a:pPr>
            <a:r>
              <a:rPr lang="en-US" sz="1563">
                <a:solidFill>
                  <a:srgbClr val="100F0D"/>
                </a:solidFill>
                <a:latin typeface="Montserrat Light"/>
              </a:rPr>
              <a:t>Go to “Explore Project Data”.</a:t>
            </a:r>
          </a:p>
        </p:txBody>
      </p:sp>
      <p:sp>
        <p:nvSpPr>
          <p:cNvPr name="TextBox 18" id="18"/>
          <p:cNvSpPr txBox="true"/>
          <p:nvPr/>
        </p:nvSpPr>
        <p:spPr>
          <a:xfrm rot="0">
            <a:off x="1028700" y="214503"/>
            <a:ext cx="8904094" cy="814197"/>
          </a:xfrm>
          <a:prstGeom prst="rect">
            <a:avLst/>
          </a:prstGeom>
        </p:spPr>
        <p:txBody>
          <a:bodyPr anchor="t" rtlCol="false" tIns="0" lIns="0" bIns="0" rIns="0">
            <a:spAutoFit/>
          </a:bodyPr>
          <a:lstStyle/>
          <a:p>
            <a:pPr algn="ctr" marL="0" indent="0" lvl="0">
              <a:lnSpc>
                <a:spcPts val="6623"/>
              </a:lnSpc>
              <a:spcBef>
                <a:spcPct val="0"/>
              </a:spcBef>
            </a:pPr>
            <a:r>
              <a:rPr lang="en-US" sz="4800" spc="470">
                <a:solidFill>
                  <a:srgbClr val="231F20"/>
                </a:solidFill>
                <a:latin typeface="Oswald Bold"/>
              </a:rPr>
              <a:t>GDC DATA PORTAL</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7970272" y="4687747"/>
            <a:ext cx="9289028" cy="5634168"/>
          </a:xfrm>
          <a:custGeom>
            <a:avLst/>
            <a:gdLst/>
            <a:ahLst/>
            <a:cxnLst/>
            <a:rect r="r" b="b" t="t" l="l"/>
            <a:pathLst>
              <a:path h="5634168" w="9289028">
                <a:moveTo>
                  <a:pt x="0" y="0"/>
                </a:moveTo>
                <a:lnTo>
                  <a:pt x="9289028" y="0"/>
                </a:lnTo>
                <a:lnTo>
                  <a:pt x="9289028" y="5634168"/>
                </a:lnTo>
                <a:lnTo>
                  <a:pt x="0" y="5634168"/>
                </a:lnTo>
                <a:lnTo>
                  <a:pt x="0" y="0"/>
                </a:lnTo>
                <a:close/>
              </a:path>
            </a:pathLst>
          </a:custGeom>
          <a:blipFill>
            <a:blip r:embed="rId3"/>
            <a:stretch>
              <a:fillRect l="0" t="0" r="0" b="0"/>
            </a:stretch>
          </a:blipFill>
          <a:ln cap="sq">
            <a:noFill/>
            <a:prstDash val="solid"/>
            <a:miter/>
          </a:ln>
        </p:spPr>
      </p:sp>
      <p:sp>
        <p:nvSpPr>
          <p:cNvPr name="Freeform 4" id="4"/>
          <p:cNvSpPr/>
          <p:nvPr/>
        </p:nvSpPr>
        <p:spPr>
          <a:xfrm flipH="false" flipV="false" rot="887923">
            <a:off x="13475833" y="-878730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887923">
            <a:off x="-5959915" y="498262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2580911" y="2227713"/>
            <a:ext cx="4156655" cy="2589409"/>
            <a:chOff x="0" y="0"/>
            <a:chExt cx="1524584" cy="949747"/>
          </a:xfrm>
        </p:grpSpPr>
        <p:sp>
          <p:nvSpPr>
            <p:cNvPr name="Freeform 7" id="7"/>
            <p:cNvSpPr/>
            <p:nvPr/>
          </p:nvSpPr>
          <p:spPr>
            <a:xfrm flipH="false" flipV="false" rot="0">
              <a:off x="0" y="0"/>
              <a:ext cx="1524584" cy="949747"/>
            </a:xfrm>
            <a:custGeom>
              <a:avLst/>
              <a:gdLst/>
              <a:ahLst/>
              <a:cxnLst/>
              <a:rect r="r" b="b" t="t" l="l"/>
              <a:pathLst>
                <a:path h="949747" w="1524584">
                  <a:moveTo>
                    <a:pt x="57739" y="0"/>
                  </a:moveTo>
                  <a:lnTo>
                    <a:pt x="1466845" y="0"/>
                  </a:lnTo>
                  <a:cubicBezTo>
                    <a:pt x="1498733" y="0"/>
                    <a:pt x="1524584" y="25850"/>
                    <a:pt x="1524584" y="57739"/>
                  </a:cubicBezTo>
                  <a:lnTo>
                    <a:pt x="1524584" y="892008"/>
                  </a:lnTo>
                  <a:cubicBezTo>
                    <a:pt x="1524584" y="907322"/>
                    <a:pt x="1518501" y="922008"/>
                    <a:pt x="1507673" y="932836"/>
                  </a:cubicBezTo>
                  <a:cubicBezTo>
                    <a:pt x="1496844" y="943664"/>
                    <a:pt x="1482158" y="949747"/>
                    <a:pt x="1466845" y="949747"/>
                  </a:cubicBezTo>
                  <a:lnTo>
                    <a:pt x="57739" y="949747"/>
                  </a:lnTo>
                  <a:cubicBezTo>
                    <a:pt x="42425" y="949747"/>
                    <a:pt x="27739" y="943664"/>
                    <a:pt x="16911" y="932836"/>
                  </a:cubicBezTo>
                  <a:cubicBezTo>
                    <a:pt x="6083" y="922008"/>
                    <a:pt x="0" y="907322"/>
                    <a:pt x="0" y="892008"/>
                  </a:cubicBezTo>
                  <a:lnTo>
                    <a:pt x="0" y="57739"/>
                  </a:lnTo>
                  <a:cubicBezTo>
                    <a:pt x="0" y="42425"/>
                    <a:pt x="6083" y="27739"/>
                    <a:pt x="16911" y="16911"/>
                  </a:cubicBezTo>
                  <a:cubicBezTo>
                    <a:pt x="27739" y="6083"/>
                    <a:pt x="42425" y="0"/>
                    <a:pt x="57739" y="0"/>
                  </a:cubicBezTo>
                  <a:close/>
                </a:path>
              </a:pathLst>
            </a:custGeom>
            <a:solidFill>
              <a:srgbClr val="FFFFFF">
                <a:alpha val="98824"/>
              </a:srgbClr>
            </a:solidFill>
          </p:spPr>
        </p:sp>
        <p:sp>
          <p:nvSpPr>
            <p:cNvPr name="TextBox 8" id="8"/>
            <p:cNvSpPr txBox="true"/>
            <p:nvPr/>
          </p:nvSpPr>
          <p:spPr>
            <a:xfrm>
              <a:off x="0" y="-19050"/>
              <a:ext cx="1524584" cy="968797"/>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7863101" y="1666603"/>
            <a:ext cx="2904146" cy="1974838"/>
            <a:chOff x="0" y="0"/>
            <a:chExt cx="1065187" cy="724334"/>
          </a:xfrm>
        </p:grpSpPr>
        <p:sp>
          <p:nvSpPr>
            <p:cNvPr name="Freeform 10" id="10"/>
            <p:cNvSpPr/>
            <p:nvPr/>
          </p:nvSpPr>
          <p:spPr>
            <a:xfrm flipH="false" flipV="false" rot="0">
              <a:off x="0" y="0"/>
              <a:ext cx="1065187" cy="724334"/>
            </a:xfrm>
            <a:custGeom>
              <a:avLst/>
              <a:gdLst/>
              <a:ahLst/>
              <a:cxnLst/>
              <a:rect r="r" b="b" t="t" l="l"/>
              <a:pathLst>
                <a:path h="724334" w="1065187">
                  <a:moveTo>
                    <a:pt x="82640" y="0"/>
                  </a:moveTo>
                  <a:lnTo>
                    <a:pt x="982546" y="0"/>
                  </a:lnTo>
                  <a:cubicBezTo>
                    <a:pt x="1004464" y="0"/>
                    <a:pt x="1025484" y="8707"/>
                    <a:pt x="1040982" y="24205"/>
                  </a:cubicBezTo>
                  <a:cubicBezTo>
                    <a:pt x="1056480" y="39703"/>
                    <a:pt x="1065187" y="60723"/>
                    <a:pt x="1065187" y="82640"/>
                  </a:cubicBezTo>
                  <a:lnTo>
                    <a:pt x="1065187" y="641694"/>
                  </a:lnTo>
                  <a:cubicBezTo>
                    <a:pt x="1065187" y="663611"/>
                    <a:pt x="1056480" y="684631"/>
                    <a:pt x="1040982" y="700129"/>
                  </a:cubicBezTo>
                  <a:cubicBezTo>
                    <a:pt x="1025484" y="715627"/>
                    <a:pt x="1004464" y="724334"/>
                    <a:pt x="982546" y="724334"/>
                  </a:cubicBezTo>
                  <a:lnTo>
                    <a:pt x="82640" y="724334"/>
                  </a:lnTo>
                  <a:cubicBezTo>
                    <a:pt x="60723" y="724334"/>
                    <a:pt x="39703" y="715627"/>
                    <a:pt x="24205" y="700129"/>
                  </a:cubicBezTo>
                  <a:cubicBezTo>
                    <a:pt x="8707" y="684631"/>
                    <a:pt x="0" y="663611"/>
                    <a:pt x="0" y="641694"/>
                  </a:cubicBezTo>
                  <a:lnTo>
                    <a:pt x="0" y="82640"/>
                  </a:lnTo>
                  <a:cubicBezTo>
                    <a:pt x="0" y="60723"/>
                    <a:pt x="8707" y="39703"/>
                    <a:pt x="24205" y="24205"/>
                  </a:cubicBezTo>
                  <a:cubicBezTo>
                    <a:pt x="39703" y="8707"/>
                    <a:pt x="60723" y="0"/>
                    <a:pt x="82640" y="0"/>
                  </a:cubicBezTo>
                  <a:close/>
                </a:path>
              </a:pathLst>
            </a:custGeom>
            <a:solidFill>
              <a:srgbClr val="FFFFFF">
                <a:alpha val="98824"/>
              </a:srgbClr>
            </a:solidFill>
          </p:spPr>
        </p:sp>
        <p:sp>
          <p:nvSpPr>
            <p:cNvPr name="TextBox 11" id="11"/>
            <p:cNvSpPr txBox="true"/>
            <p:nvPr/>
          </p:nvSpPr>
          <p:spPr>
            <a:xfrm>
              <a:off x="0" y="-19050"/>
              <a:ext cx="1065187" cy="743384"/>
            </a:xfrm>
            <a:prstGeom prst="rect">
              <a:avLst/>
            </a:prstGeom>
          </p:spPr>
          <p:txBody>
            <a:bodyPr anchor="ctr" rtlCol="false" tIns="50800" lIns="50800" bIns="50800" rIns="50800"/>
            <a:lstStyle/>
            <a:p>
              <a:pPr algn="ctr">
                <a:lnSpc>
                  <a:spcPts val="2859"/>
                </a:lnSpc>
              </a:pPr>
            </a:p>
          </p:txBody>
        </p:sp>
      </p:grpSp>
      <p:sp>
        <p:nvSpPr>
          <p:cNvPr name="Freeform 12" id="12"/>
          <p:cNvSpPr/>
          <p:nvPr/>
        </p:nvSpPr>
        <p:spPr>
          <a:xfrm flipH="true" flipV="false" rot="-9551814">
            <a:off x="10807981" y="2840527"/>
            <a:ext cx="1776375" cy="501826"/>
          </a:xfrm>
          <a:custGeom>
            <a:avLst/>
            <a:gdLst/>
            <a:ahLst/>
            <a:cxnLst/>
            <a:rect r="r" b="b" t="t" l="l"/>
            <a:pathLst>
              <a:path h="501826" w="1776375">
                <a:moveTo>
                  <a:pt x="1776375" y="0"/>
                </a:moveTo>
                <a:lnTo>
                  <a:pt x="0" y="0"/>
                </a:lnTo>
                <a:lnTo>
                  <a:pt x="0" y="501826"/>
                </a:lnTo>
                <a:lnTo>
                  <a:pt x="1776375" y="501826"/>
                </a:lnTo>
                <a:lnTo>
                  <a:pt x="1776375"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13" id="13"/>
          <p:cNvPicPr>
            <a:picLocks noChangeAspect="true"/>
          </p:cNvPicPr>
          <p:nvPr/>
        </p:nvPicPr>
        <p:blipFill>
          <a:blip r:embed="rId8"/>
          <a:srcRect l="0" t="0" r="0" b="0"/>
          <a:stretch>
            <a:fillRect/>
          </a:stretch>
        </p:blipFill>
        <p:spPr>
          <a:xfrm flipH="false" flipV="false" rot="-6676651">
            <a:off x="14473134" y="6912508"/>
            <a:ext cx="867735" cy="780962"/>
          </a:xfrm>
          <a:prstGeom prst="rect">
            <a:avLst/>
          </a:prstGeom>
        </p:spPr>
      </p:pic>
      <p:pic>
        <p:nvPicPr>
          <p:cNvPr name="Picture 14" id="14"/>
          <p:cNvPicPr>
            <a:picLocks noChangeAspect="true"/>
          </p:cNvPicPr>
          <p:nvPr/>
        </p:nvPicPr>
        <p:blipFill>
          <a:blip r:embed="rId8"/>
          <a:srcRect l="0" t="0" r="0" b="0"/>
          <a:stretch>
            <a:fillRect/>
          </a:stretch>
        </p:blipFill>
        <p:spPr>
          <a:xfrm flipH="false" flipV="false" rot="-6676651">
            <a:off x="8340766" y="8874207"/>
            <a:ext cx="626829" cy="564146"/>
          </a:xfrm>
          <a:prstGeom prst="rect">
            <a:avLst/>
          </a:prstGeom>
        </p:spPr>
      </p:pic>
      <p:sp>
        <p:nvSpPr>
          <p:cNvPr name="Freeform 15" id="15"/>
          <p:cNvSpPr/>
          <p:nvPr/>
        </p:nvSpPr>
        <p:spPr>
          <a:xfrm flipH="false" flipV="false" rot="0">
            <a:off x="476938" y="1188280"/>
            <a:ext cx="7653074" cy="4668276"/>
          </a:xfrm>
          <a:custGeom>
            <a:avLst/>
            <a:gdLst/>
            <a:ahLst/>
            <a:cxnLst/>
            <a:rect r="r" b="b" t="t" l="l"/>
            <a:pathLst>
              <a:path h="4668276" w="7653074">
                <a:moveTo>
                  <a:pt x="0" y="0"/>
                </a:moveTo>
                <a:lnTo>
                  <a:pt x="7653073" y="0"/>
                </a:lnTo>
                <a:lnTo>
                  <a:pt x="7653073" y="4668276"/>
                </a:lnTo>
                <a:lnTo>
                  <a:pt x="0" y="4668276"/>
                </a:lnTo>
                <a:lnTo>
                  <a:pt x="0" y="0"/>
                </a:lnTo>
                <a:close/>
              </a:path>
            </a:pathLst>
          </a:custGeom>
          <a:blipFill>
            <a:blip r:embed="rId9"/>
            <a:stretch>
              <a:fillRect l="0" t="0" r="0" b="0"/>
            </a:stretch>
          </a:blipFill>
          <a:ln cap="sq">
            <a:noFill/>
            <a:prstDash val="solid"/>
            <a:miter/>
          </a:ln>
        </p:spPr>
      </p:sp>
      <p:pic>
        <p:nvPicPr>
          <p:cNvPr name="Picture 16" id="16"/>
          <p:cNvPicPr>
            <a:picLocks noChangeAspect="true"/>
          </p:cNvPicPr>
          <p:nvPr/>
        </p:nvPicPr>
        <p:blipFill>
          <a:blip r:embed="rId8"/>
          <a:srcRect l="0" t="0" r="0" b="0"/>
          <a:stretch>
            <a:fillRect/>
          </a:stretch>
        </p:blipFill>
        <p:spPr>
          <a:xfrm flipH="false" flipV="false" rot="-6676651">
            <a:off x="6829329" y="944662"/>
            <a:ext cx="867735" cy="780962"/>
          </a:xfrm>
          <a:prstGeom prst="rect">
            <a:avLst/>
          </a:prstGeom>
        </p:spPr>
      </p:pic>
      <p:sp>
        <p:nvSpPr>
          <p:cNvPr name="TextBox 17" id="17"/>
          <p:cNvSpPr txBox="true"/>
          <p:nvPr/>
        </p:nvSpPr>
        <p:spPr>
          <a:xfrm rot="0">
            <a:off x="804141" y="214503"/>
            <a:ext cx="4364203" cy="814197"/>
          </a:xfrm>
          <a:prstGeom prst="rect">
            <a:avLst/>
          </a:prstGeom>
        </p:spPr>
        <p:txBody>
          <a:bodyPr anchor="t" rtlCol="false" tIns="0" lIns="0" bIns="0" rIns="0">
            <a:spAutoFit/>
          </a:bodyPr>
          <a:lstStyle/>
          <a:p>
            <a:pPr algn="ctr" marL="0" indent="0" lvl="0">
              <a:lnSpc>
                <a:spcPts val="6623"/>
              </a:lnSpc>
              <a:spcBef>
                <a:spcPct val="0"/>
              </a:spcBef>
            </a:pPr>
            <a:r>
              <a:rPr lang="en-US" sz="4800" spc="470">
                <a:solidFill>
                  <a:srgbClr val="231F20"/>
                </a:solidFill>
                <a:latin typeface="Oswald Bold"/>
              </a:rPr>
              <a:t>NEXT STEPS...</a:t>
            </a:r>
          </a:p>
        </p:txBody>
      </p:sp>
      <p:sp>
        <p:nvSpPr>
          <p:cNvPr name="TextBox 18" id="18"/>
          <p:cNvSpPr txBox="true"/>
          <p:nvPr/>
        </p:nvSpPr>
        <p:spPr>
          <a:xfrm rot="0">
            <a:off x="12701290" y="2328513"/>
            <a:ext cx="3775632" cy="2359235"/>
          </a:xfrm>
          <a:prstGeom prst="rect">
            <a:avLst/>
          </a:prstGeom>
        </p:spPr>
        <p:txBody>
          <a:bodyPr anchor="t" rtlCol="false" tIns="0" lIns="0" bIns="0" rIns="0">
            <a:spAutoFit/>
          </a:bodyPr>
          <a:lstStyle/>
          <a:p>
            <a:pPr algn="ctr" marL="360623" indent="-180312" lvl="1">
              <a:lnSpc>
                <a:spcPts val="2338"/>
              </a:lnSpc>
              <a:buFont typeface="Arial"/>
              <a:buChar char="•"/>
            </a:pPr>
            <a:r>
              <a:rPr lang="en-US" sz="1670">
                <a:solidFill>
                  <a:srgbClr val="100F0D"/>
                </a:solidFill>
                <a:latin typeface="Montserrat Light"/>
              </a:rPr>
              <a:t>This page gives a list of all kinds of data files pertaining to the BRCA project.</a:t>
            </a:r>
          </a:p>
          <a:p>
            <a:pPr algn="ctr" marL="360623" indent="-180312" lvl="1">
              <a:lnSpc>
                <a:spcPts val="2338"/>
              </a:lnSpc>
              <a:buFont typeface="Arial"/>
              <a:buChar char="•"/>
            </a:pPr>
            <a:r>
              <a:rPr lang="en-US" sz="1670">
                <a:solidFill>
                  <a:srgbClr val="100F0D"/>
                </a:solidFill>
                <a:latin typeface="Montserrat Light"/>
              </a:rPr>
              <a:t>Select </a:t>
            </a:r>
            <a:r>
              <a:rPr lang="en-US" sz="1670">
                <a:solidFill>
                  <a:srgbClr val="100F0D"/>
                </a:solidFill>
                <a:latin typeface="Montserrat Light Bold"/>
              </a:rPr>
              <a:t>Gene Expression Quantification </a:t>
            </a:r>
            <a:r>
              <a:rPr lang="en-US" sz="1670">
                <a:solidFill>
                  <a:srgbClr val="100F0D"/>
                </a:solidFill>
                <a:latin typeface="Montserrat Light"/>
              </a:rPr>
              <a:t>in the filter and download all the tsv files.</a:t>
            </a:r>
          </a:p>
          <a:p>
            <a:pPr algn="ctr" marL="360623" indent="-180312" lvl="1">
              <a:lnSpc>
                <a:spcPts val="2338"/>
              </a:lnSpc>
              <a:buFont typeface="Arial"/>
              <a:buChar char="•"/>
            </a:pPr>
            <a:r>
              <a:rPr lang="en-US" sz="1670">
                <a:solidFill>
                  <a:srgbClr val="100F0D"/>
                </a:solidFill>
                <a:latin typeface="Montserrat Light"/>
              </a:rPr>
              <a:t>Visit the first file to understand the nuiances.</a:t>
            </a:r>
          </a:p>
        </p:txBody>
      </p:sp>
      <p:sp>
        <p:nvSpPr>
          <p:cNvPr name="TextBox 19" id="19"/>
          <p:cNvSpPr txBox="true"/>
          <p:nvPr/>
        </p:nvSpPr>
        <p:spPr>
          <a:xfrm rot="0">
            <a:off x="7784505" y="1852560"/>
            <a:ext cx="2718991" cy="1555234"/>
          </a:xfrm>
          <a:prstGeom prst="rect">
            <a:avLst/>
          </a:prstGeom>
        </p:spPr>
        <p:txBody>
          <a:bodyPr anchor="t" rtlCol="false" tIns="0" lIns="0" bIns="0" rIns="0">
            <a:spAutoFit/>
          </a:bodyPr>
          <a:lstStyle/>
          <a:p>
            <a:pPr algn="ctr" marL="382213" indent="-191106" lvl="1">
              <a:lnSpc>
                <a:spcPts val="2478"/>
              </a:lnSpc>
              <a:buFont typeface="Arial"/>
              <a:buChar char="•"/>
            </a:pPr>
            <a:r>
              <a:rPr lang="en-US" sz="1770">
                <a:solidFill>
                  <a:srgbClr val="100F0D"/>
                </a:solidFill>
                <a:latin typeface="Montserrat Light"/>
              </a:rPr>
              <a:t>This is the Explore page with a list of all Case IDs.</a:t>
            </a:r>
          </a:p>
          <a:p>
            <a:pPr algn="ctr" marL="382213" indent="-191106" lvl="1">
              <a:lnSpc>
                <a:spcPts val="2478"/>
              </a:lnSpc>
              <a:buFont typeface="Arial"/>
              <a:buChar char="•"/>
            </a:pPr>
            <a:r>
              <a:rPr lang="en-US" sz="1770">
                <a:solidFill>
                  <a:srgbClr val="100F0D"/>
                </a:solidFill>
                <a:latin typeface="Montserrat Light"/>
              </a:rPr>
              <a:t>Next go to “View Files in Repository”.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8125470" y="1422144"/>
            <a:ext cx="2983425" cy="1195135"/>
            <a:chOff x="0" y="0"/>
            <a:chExt cx="1094265" cy="438353"/>
          </a:xfrm>
        </p:grpSpPr>
        <p:sp>
          <p:nvSpPr>
            <p:cNvPr name="Freeform 3" id="3"/>
            <p:cNvSpPr/>
            <p:nvPr/>
          </p:nvSpPr>
          <p:spPr>
            <a:xfrm flipH="false" flipV="false" rot="0">
              <a:off x="0" y="0"/>
              <a:ext cx="1094265" cy="438353"/>
            </a:xfrm>
            <a:custGeom>
              <a:avLst/>
              <a:gdLst/>
              <a:ahLst/>
              <a:cxnLst/>
              <a:rect r="r" b="b" t="t" l="l"/>
              <a:pathLst>
                <a:path h="438353" w="1094265">
                  <a:moveTo>
                    <a:pt x="80444" y="0"/>
                  </a:moveTo>
                  <a:lnTo>
                    <a:pt x="1013820" y="0"/>
                  </a:lnTo>
                  <a:cubicBezTo>
                    <a:pt x="1035156" y="0"/>
                    <a:pt x="1055617" y="8475"/>
                    <a:pt x="1070703" y="23562"/>
                  </a:cubicBezTo>
                  <a:cubicBezTo>
                    <a:pt x="1085789" y="38648"/>
                    <a:pt x="1094265" y="59109"/>
                    <a:pt x="1094265" y="80444"/>
                  </a:cubicBezTo>
                  <a:lnTo>
                    <a:pt x="1094265" y="357909"/>
                  </a:lnTo>
                  <a:cubicBezTo>
                    <a:pt x="1094265" y="402337"/>
                    <a:pt x="1058249" y="438353"/>
                    <a:pt x="1013820" y="438353"/>
                  </a:cubicBezTo>
                  <a:lnTo>
                    <a:pt x="80444" y="438353"/>
                  </a:lnTo>
                  <a:cubicBezTo>
                    <a:pt x="59109" y="438353"/>
                    <a:pt x="38648" y="429878"/>
                    <a:pt x="23562" y="414792"/>
                  </a:cubicBezTo>
                  <a:cubicBezTo>
                    <a:pt x="8475" y="399706"/>
                    <a:pt x="0" y="379244"/>
                    <a:pt x="0" y="357909"/>
                  </a:cubicBezTo>
                  <a:lnTo>
                    <a:pt x="0" y="80444"/>
                  </a:lnTo>
                  <a:cubicBezTo>
                    <a:pt x="0" y="59109"/>
                    <a:pt x="8475" y="38648"/>
                    <a:pt x="23562" y="23562"/>
                  </a:cubicBezTo>
                  <a:cubicBezTo>
                    <a:pt x="38648" y="8475"/>
                    <a:pt x="59109" y="0"/>
                    <a:pt x="80444" y="0"/>
                  </a:cubicBezTo>
                  <a:close/>
                </a:path>
              </a:pathLst>
            </a:custGeom>
            <a:solidFill>
              <a:srgbClr val="FFFFFF">
                <a:alpha val="98824"/>
              </a:srgbClr>
            </a:solidFill>
          </p:spPr>
        </p:sp>
        <p:sp>
          <p:nvSpPr>
            <p:cNvPr name="TextBox 4" id="4"/>
            <p:cNvSpPr txBox="true"/>
            <p:nvPr/>
          </p:nvSpPr>
          <p:spPr>
            <a:xfrm>
              <a:off x="0" y="-19050"/>
              <a:ext cx="1094265" cy="457403"/>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887923">
            <a:off x="13475833" y="-878730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3287703" y="1537757"/>
            <a:ext cx="2983425" cy="1195135"/>
            <a:chOff x="0" y="0"/>
            <a:chExt cx="1094265" cy="438353"/>
          </a:xfrm>
        </p:grpSpPr>
        <p:sp>
          <p:nvSpPr>
            <p:cNvPr name="Freeform 7" id="7"/>
            <p:cNvSpPr/>
            <p:nvPr/>
          </p:nvSpPr>
          <p:spPr>
            <a:xfrm flipH="false" flipV="false" rot="0">
              <a:off x="0" y="0"/>
              <a:ext cx="1094265" cy="438353"/>
            </a:xfrm>
            <a:custGeom>
              <a:avLst/>
              <a:gdLst/>
              <a:ahLst/>
              <a:cxnLst/>
              <a:rect r="r" b="b" t="t" l="l"/>
              <a:pathLst>
                <a:path h="438353" w="1094265">
                  <a:moveTo>
                    <a:pt x="80444" y="0"/>
                  </a:moveTo>
                  <a:lnTo>
                    <a:pt x="1013820" y="0"/>
                  </a:lnTo>
                  <a:cubicBezTo>
                    <a:pt x="1035156" y="0"/>
                    <a:pt x="1055617" y="8475"/>
                    <a:pt x="1070703" y="23562"/>
                  </a:cubicBezTo>
                  <a:cubicBezTo>
                    <a:pt x="1085789" y="38648"/>
                    <a:pt x="1094265" y="59109"/>
                    <a:pt x="1094265" y="80444"/>
                  </a:cubicBezTo>
                  <a:lnTo>
                    <a:pt x="1094265" y="357909"/>
                  </a:lnTo>
                  <a:cubicBezTo>
                    <a:pt x="1094265" y="402337"/>
                    <a:pt x="1058249" y="438353"/>
                    <a:pt x="1013820" y="438353"/>
                  </a:cubicBezTo>
                  <a:lnTo>
                    <a:pt x="80444" y="438353"/>
                  </a:lnTo>
                  <a:cubicBezTo>
                    <a:pt x="59109" y="438353"/>
                    <a:pt x="38648" y="429878"/>
                    <a:pt x="23562" y="414792"/>
                  </a:cubicBezTo>
                  <a:cubicBezTo>
                    <a:pt x="8475" y="399706"/>
                    <a:pt x="0" y="379244"/>
                    <a:pt x="0" y="357909"/>
                  </a:cubicBezTo>
                  <a:lnTo>
                    <a:pt x="0" y="80444"/>
                  </a:lnTo>
                  <a:cubicBezTo>
                    <a:pt x="0" y="59109"/>
                    <a:pt x="8475" y="38648"/>
                    <a:pt x="23562" y="23562"/>
                  </a:cubicBezTo>
                  <a:cubicBezTo>
                    <a:pt x="38648" y="8475"/>
                    <a:pt x="59109" y="0"/>
                    <a:pt x="80444" y="0"/>
                  </a:cubicBezTo>
                  <a:close/>
                </a:path>
              </a:pathLst>
            </a:custGeom>
            <a:solidFill>
              <a:srgbClr val="FFFFFF">
                <a:alpha val="98824"/>
              </a:srgbClr>
            </a:solidFill>
          </p:spPr>
        </p:sp>
        <p:sp>
          <p:nvSpPr>
            <p:cNvPr name="TextBox 8" id="8"/>
            <p:cNvSpPr txBox="true"/>
            <p:nvPr/>
          </p:nvSpPr>
          <p:spPr>
            <a:xfrm>
              <a:off x="0" y="-19050"/>
              <a:ext cx="1094265" cy="457403"/>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298612" y="8622885"/>
            <a:ext cx="2983425" cy="1195135"/>
            <a:chOff x="0" y="0"/>
            <a:chExt cx="1094265" cy="438353"/>
          </a:xfrm>
        </p:grpSpPr>
        <p:sp>
          <p:nvSpPr>
            <p:cNvPr name="Freeform 10" id="10"/>
            <p:cNvSpPr/>
            <p:nvPr/>
          </p:nvSpPr>
          <p:spPr>
            <a:xfrm flipH="false" flipV="false" rot="0">
              <a:off x="0" y="0"/>
              <a:ext cx="1094265" cy="438353"/>
            </a:xfrm>
            <a:custGeom>
              <a:avLst/>
              <a:gdLst/>
              <a:ahLst/>
              <a:cxnLst/>
              <a:rect r="r" b="b" t="t" l="l"/>
              <a:pathLst>
                <a:path h="438353" w="1094265">
                  <a:moveTo>
                    <a:pt x="80444" y="0"/>
                  </a:moveTo>
                  <a:lnTo>
                    <a:pt x="1013820" y="0"/>
                  </a:lnTo>
                  <a:cubicBezTo>
                    <a:pt x="1035156" y="0"/>
                    <a:pt x="1055617" y="8475"/>
                    <a:pt x="1070703" y="23562"/>
                  </a:cubicBezTo>
                  <a:cubicBezTo>
                    <a:pt x="1085789" y="38648"/>
                    <a:pt x="1094265" y="59109"/>
                    <a:pt x="1094265" y="80444"/>
                  </a:cubicBezTo>
                  <a:lnTo>
                    <a:pt x="1094265" y="357909"/>
                  </a:lnTo>
                  <a:cubicBezTo>
                    <a:pt x="1094265" y="402337"/>
                    <a:pt x="1058249" y="438353"/>
                    <a:pt x="1013820" y="438353"/>
                  </a:cubicBezTo>
                  <a:lnTo>
                    <a:pt x="80444" y="438353"/>
                  </a:lnTo>
                  <a:cubicBezTo>
                    <a:pt x="59109" y="438353"/>
                    <a:pt x="38648" y="429878"/>
                    <a:pt x="23562" y="414792"/>
                  </a:cubicBezTo>
                  <a:cubicBezTo>
                    <a:pt x="8475" y="399706"/>
                    <a:pt x="0" y="379244"/>
                    <a:pt x="0" y="357909"/>
                  </a:cubicBezTo>
                  <a:lnTo>
                    <a:pt x="0" y="80444"/>
                  </a:lnTo>
                  <a:cubicBezTo>
                    <a:pt x="0" y="59109"/>
                    <a:pt x="8475" y="38648"/>
                    <a:pt x="23562" y="23562"/>
                  </a:cubicBezTo>
                  <a:cubicBezTo>
                    <a:pt x="38648" y="8475"/>
                    <a:pt x="59109" y="0"/>
                    <a:pt x="80444" y="0"/>
                  </a:cubicBezTo>
                  <a:close/>
                </a:path>
              </a:pathLst>
            </a:custGeom>
            <a:solidFill>
              <a:srgbClr val="FFFFFF">
                <a:alpha val="98824"/>
              </a:srgbClr>
            </a:solidFill>
          </p:spPr>
        </p:sp>
        <p:sp>
          <p:nvSpPr>
            <p:cNvPr name="TextBox 11" id="11"/>
            <p:cNvSpPr txBox="true"/>
            <p:nvPr/>
          </p:nvSpPr>
          <p:spPr>
            <a:xfrm>
              <a:off x="0" y="-19050"/>
              <a:ext cx="1094265" cy="457403"/>
            </a:xfrm>
            <a:prstGeom prst="rect">
              <a:avLst/>
            </a:prstGeom>
          </p:spPr>
          <p:txBody>
            <a:bodyPr anchor="ctr" rtlCol="false" tIns="50800" lIns="50800" bIns="50800" rIns="50800"/>
            <a:lstStyle/>
            <a:p>
              <a:pPr algn="ctr">
                <a:lnSpc>
                  <a:spcPts val="2859"/>
                </a:lnSpc>
              </a:pPr>
            </a:p>
          </p:txBody>
        </p:sp>
      </p:grpSp>
      <p:sp>
        <p:nvSpPr>
          <p:cNvPr name="Freeform 12" id="12"/>
          <p:cNvSpPr/>
          <p:nvPr/>
        </p:nvSpPr>
        <p:spPr>
          <a:xfrm flipH="false" flipV="false" rot="887923">
            <a:off x="-5959915" y="498262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844860" y="3200934"/>
            <a:ext cx="16646760" cy="6617087"/>
          </a:xfrm>
          <a:custGeom>
            <a:avLst/>
            <a:gdLst/>
            <a:ahLst/>
            <a:cxnLst/>
            <a:rect r="r" b="b" t="t" l="l"/>
            <a:pathLst>
              <a:path h="6617087" w="16646760">
                <a:moveTo>
                  <a:pt x="0" y="0"/>
                </a:moveTo>
                <a:lnTo>
                  <a:pt x="16646761" y="0"/>
                </a:lnTo>
                <a:lnTo>
                  <a:pt x="16646761" y="6617087"/>
                </a:lnTo>
                <a:lnTo>
                  <a:pt x="0" y="6617087"/>
                </a:lnTo>
                <a:lnTo>
                  <a:pt x="0" y="0"/>
                </a:lnTo>
                <a:close/>
              </a:path>
            </a:pathLst>
          </a:custGeom>
          <a:blipFill>
            <a:blip r:embed="rId4"/>
            <a:stretch>
              <a:fillRect l="0" t="0" r="0" b="0"/>
            </a:stretch>
          </a:blipFill>
          <a:ln cap="sq">
            <a:noFill/>
            <a:prstDash val="solid"/>
            <a:miter/>
          </a:ln>
        </p:spPr>
      </p:sp>
      <p:grpSp>
        <p:nvGrpSpPr>
          <p:cNvPr name="Group 14" id="14"/>
          <p:cNvGrpSpPr/>
          <p:nvPr/>
        </p:nvGrpSpPr>
        <p:grpSpPr>
          <a:xfrm rot="0">
            <a:off x="4342447" y="5729288"/>
            <a:ext cx="184785" cy="184785"/>
            <a:chOff x="0" y="0"/>
            <a:chExt cx="246380" cy="246380"/>
          </a:xfrm>
        </p:grpSpPr>
        <p:sp>
          <p:nvSpPr>
            <p:cNvPr name="Freeform 15" id="15"/>
            <p:cNvSpPr/>
            <p:nvPr/>
          </p:nvSpPr>
          <p:spPr>
            <a:xfrm flipH="false" flipV="false" rot="0">
              <a:off x="45720" y="49530"/>
              <a:ext cx="147320" cy="154940"/>
            </a:xfrm>
            <a:custGeom>
              <a:avLst/>
              <a:gdLst/>
              <a:ahLst/>
              <a:cxnLst/>
              <a:rect r="r" b="b" t="t" l="l"/>
              <a:pathLst>
                <a:path h="154940" w="147320">
                  <a:moveTo>
                    <a:pt x="147320" y="53340"/>
                  </a:moveTo>
                  <a:cubicBezTo>
                    <a:pt x="144780" y="107950"/>
                    <a:pt x="125730" y="137160"/>
                    <a:pt x="106680" y="146050"/>
                  </a:cubicBezTo>
                  <a:cubicBezTo>
                    <a:pt x="87630" y="154940"/>
                    <a:pt x="52070" y="149860"/>
                    <a:pt x="35560" y="142240"/>
                  </a:cubicBezTo>
                  <a:cubicBezTo>
                    <a:pt x="24130" y="137160"/>
                    <a:pt x="15240" y="128270"/>
                    <a:pt x="10160" y="115570"/>
                  </a:cubicBezTo>
                  <a:cubicBezTo>
                    <a:pt x="2540" y="99060"/>
                    <a:pt x="0" y="63500"/>
                    <a:pt x="5080" y="45720"/>
                  </a:cubicBezTo>
                  <a:cubicBezTo>
                    <a:pt x="8890" y="33020"/>
                    <a:pt x="19050" y="24130"/>
                    <a:pt x="27940" y="16510"/>
                  </a:cubicBezTo>
                  <a:cubicBezTo>
                    <a:pt x="36830" y="8890"/>
                    <a:pt x="48260" y="2540"/>
                    <a:pt x="60960" y="1270"/>
                  </a:cubicBezTo>
                  <a:cubicBezTo>
                    <a:pt x="78740" y="0"/>
                    <a:pt x="128270" y="22860"/>
                    <a:pt x="128270" y="22860"/>
                  </a:cubicBezTo>
                </a:path>
              </a:pathLst>
            </a:custGeom>
            <a:solidFill>
              <a:srgbClr val="000000"/>
            </a:solidFill>
            <a:ln cap="sq">
              <a:noFill/>
              <a:prstDash val="solid"/>
              <a:miter/>
            </a:ln>
          </p:spPr>
        </p:sp>
      </p:grpSp>
      <p:grpSp>
        <p:nvGrpSpPr>
          <p:cNvPr name="Group 16" id="16"/>
          <p:cNvGrpSpPr/>
          <p:nvPr/>
        </p:nvGrpSpPr>
        <p:grpSpPr>
          <a:xfrm rot="0">
            <a:off x="444905" y="1986409"/>
            <a:ext cx="2983425" cy="1195135"/>
            <a:chOff x="0" y="0"/>
            <a:chExt cx="1094265" cy="438353"/>
          </a:xfrm>
        </p:grpSpPr>
        <p:sp>
          <p:nvSpPr>
            <p:cNvPr name="Freeform 17" id="17"/>
            <p:cNvSpPr/>
            <p:nvPr/>
          </p:nvSpPr>
          <p:spPr>
            <a:xfrm flipH="false" flipV="false" rot="0">
              <a:off x="0" y="0"/>
              <a:ext cx="1094265" cy="438353"/>
            </a:xfrm>
            <a:custGeom>
              <a:avLst/>
              <a:gdLst/>
              <a:ahLst/>
              <a:cxnLst/>
              <a:rect r="r" b="b" t="t" l="l"/>
              <a:pathLst>
                <a:path h="438353" w="1094265">
                  <a:moveTo>
                    <a:pt x="80444" y="0"/>
                  </a:moveTo>
                  <a:lnTo>
                    <a:pt x="1013820" y="0"/>
                  </a:lnTo>
                  <a:cubicBezTo>
                    <a:pt x="1035156" y="0"/>
                    <a:pt x="1055617" y="8475"/>
                    <a:pt x="1070703" y="23562"/>
                  </a:cubicBezTo>
                  <a:cubicBezTo>
                    <a:pt x="1085789" y="38648"/>
                    <a:pt x="1094265" y="59109"/>
                    <a:pt x="1094265" y="80444"/>
                  </a:cubicBezTo>
                  <a:lnTo>
                    <a:pt x="1094265" y="357909"/>
                  </a:lnTo>
                  <a:cubicBezTo>
                    <a:pt x="1094265" y="402337"/>
                    <a:pt x="1058249" y="438353"/>
                    <a:pt x="1013820" y="438353"/>
                  </a:cubicBezTo>
                  <a:lnTo>
                    <a:pt x="80444" y="438353"/>
                  </a:lnTo>
                  <a:cubicBezTo>
                    <a:pt x="59109" y="438353"/>
                    <a:pt x="38648" y="429878"/>
                    <a:pt x="23562" y="414792"/>
                  </a:cubicBezTo>
                  <a:cubicBezTo>
                    <a:pt x="8475" y="399706"/>
                    <a:pt x="0" y="379244"/>
                    <a:pt x="0" y="357909"/>
                  </a:cubicBezTo>
                  <a:lnTo>
                    <a:pt x="0" y="80444"/>
                  </a:lnTo>
                  <a:cubicBezTo>
                    <a:pt x="0" y="59109"/>
                    <a:pt x="8475" y="38648"/>
                    <a:pt x="23562" y="23562"/>
                  </a:cubicBezTo>
                  <a:cubicBezTo>
                    <a:pt x="38648" y="8475"/>
                    <a:pt x="59109" y="0"/>
                    <a:pt x="80444" y="0"/>
                  </a:cubicBezTo>
                  <a:close/>
                </a:path>
              </a:pathLst>
            </a:custGeom>
            <a:solidFill>
              <a:srgbClr val="FFFFFF">
                <a:alpha val="98824"/>
              </a:srgbClr>
            </a:solidFill>
          </p:spPr>
        </p:sp>
        <p:sp>
          <p:nvSpPr>
            <p:cNvPr name="TextBox 18" id="18"/>
            <p:cNvSpPr txBox="true"/>
            <p:nvPr/>
          </p:nvSpPr>
          <p:spPr>
            <a:xfrm>
              <a:off x="0" y="-19050"/>
              <a:ext cx="1094265" cy="457403"/>
            </a:xfrm>
            <a:prstGeom prst="rect">
              <a:avLst/>
            </a:prstGeom>
          </p:spPr>
          <p:txBody>
            <a:bodyPr anchor="ctr" rtlCol="false" tIns="50800" lIns="50800" bIns="50800" rIns="50800"/>
            <a:lstStyle/>
            <a:p>
              <a:pPr algn="ctr">
                <a:lnSpc>
                  <a:spcPts val="2859"/>
                </a:lnSpc>
              </a:pPr>
            </a:p>
          </p:txBody>
        </p:sp>
      </p:grpSp>
      <p:sp>
        <p:nvSpPr>
          <p:cNvPr name="Freeform 19" id="19"/>
          <p:cNvSpPr/>
          <p:nvPr/>
        </p:nvSpPr>
        <p:spPr>
          <a:xfrm flipH="false" flipV="false" rot="0">
            <a:off x="8973967" y="2617279"/>
            <a:ext cx="1766848" cy="3598923"/>
          </a:xfrm>
          <a:custGeom>
            <a:avLst/>
            <a:gdLst/>
            <a:ahLst/>
            <a:cxnLst/>
            <a:rect r="r" b="b" t="t" l="l"/>
            <a:pathLst>
              <a:path h="3598923" w="1766848">
                <a:moveTo>
                  <a:pt x="0" y="0"/>
                </a:moveTo>
                <a:lnTo>
                  <a:pt x="1766848" y="0"/>
                </a:lnTo>
                <a:lnTo>
                  <a:pt x="1766848" y="3598923"/>
                </a:lnTo>
                <a:lnTo>
                  <a:pt x="0" y="35989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dash"/>
            <a:miter/>
          </a:ln>
        </p:spPr>
      </p:sp>
      <p:grpSp>
        <p:nvGrpSpPr>
          <p:cNvPr name="Group 20" id="20"/>
          <p:cNvGrpSpPr/>
          <p:nvPr/>
        </p:nvGrpSpPr>
        <p:grpSpPr>
          <a:xfrm rot="0">
            <a:off x="8798035" y="6128236"/>
            <a:ext cx="175932" cy="175932"/>
            <a:chOff x="0" y="0"/>
            <a:chExt cx="246380" cy="246380"/>
          </a:xfrm>
        </p:grpSpPr>
        <p:sp>
          <p:nvSpPr>
            <p:cNvPr name="Freeform 21" id="21"/>
            <p:cNvSpPr/>
            <p:nvPr/>
          </p:nvSpPr>
          <p:spPr>
            <a:xfrm flipH="false" flipV="false" rot="0">
              <a:off x="45720" y="49530"/>
              <a:ext cx="147320" cy="154940"/>
            </a:xfrm>
            <a:custGeom>
              <a:avLst/>
              <a:gdLst/>
              <a:ahLst/>
              <a:cxnLst/>
              <a:rect r="r" b="b" t="t" l="l"/>
              <a:pathLst>
                <a:path h="154940" w="147320">
                  <a:moveTo>
                    <a:pt x="147320" y="53340"/>
                  </a:moveTo>
                  <a:cubicBezTo>
                    <a:pt x="144780" y="107950"/>
                    <a:pt x="125730" y="137160"/>
                    <a:pt x="106680" y="146050"/>
                  </a:cubicBezTo>
                  <a:cubicBezTo>
                    <a:pt x="87630" y="154940"/>
                    <a:pt x="52070" y="149860"/>
                    <a:pt x="35560" y="142240"/>
                  </a:cubicBezTo>
                  <a:cubicBezTo>
                    <a:pt x="24130" y="137160"/>
                    <a:pt x="15240" y="128270"/>
                    <a:pt x="10160" y="115570"/>
                  </a:cubicBezTo>
                  <a:cubicBezTo>
                    <a:pt x="2540" y="99060"/>
                    <a:pt x="0" y="63500"/>
                    <a:pt x="5080" y="45720"/>
                  </a:cubicBezTo>
                  <a:cubicBezTo>
                    <a:pt x="8890" y="33020"/>
                    <a:pt x="19050" y="24130"/>
                    <a:pt x="27940" y="16510"/>
                  </a:cubicBezTo>
                  <a:cubicBezTo>
                    <a:pt x="36830" y="8890"/>
                    <a:pt x="48260" y="2540"/>
                    <a:pt x="60960" y="1270"/>
                  </a:cubicBezTo>
                  <a:cubicBezTo>
                    <a:pt x="78740" y="0"/>
                    <a:pt x="128270" y="22860"/>
                    <a:pt x="128270" y="22860"/>
                  </a:cubicBezTo>
                </a:path>
              </a:pathLst>
            </a:custGeom>
            <a:solidFill>
              <a:srgbClr val="000000"/>
            </a:solidFill>
            <a:ln cap="sq">
              <a:noFill/>
              <a:prstDash val="solid"/>
              <a:miter/>
            </a:ln>
          </p:spPr>
        </p:sp>
      </p:grpSp>
      <p:sp>
        <p:nvSpPr>
          <p:cNvPr name="TextBox 22" id="22"/>
          <p:cNvSpPr txBox="true"/>
          <p:nvPr/>
        </p:nvSpPr>
        <p:spPr>
          <a:xfrm rot="0">
            <a:off x="804141" y="350530"/>
            <a:ext cx="5248377" cy="814197"/>
          </a:xfrm>
          <a:prstGeom prst="rect">
            <a:avLst/>
          </a:prstGeom>
        </p:spPr>
        <p:txBody>
          <a:bodyPr anchor="t" rtlCol="false" tIns="0" lIns="0" bIns="0" rIns="0">
            <a:spAutoFit/>
          </a:bodyPr>
          <a:lstStyle/>
          <a:p>
            <a:pPr algn="ctr" marL="0" indent="0" lvl="0">
              <a:lnSpc>
                <a:spcPts val="6623"/>
              </a:lnSpc>
              <a:spcBef>
                <a:spcPct val="0"/>
              </a:spcBef>
            </a:pPr>
            <a:r>
              <a:rPr lang="en-US" sz="4800" spc="470">
                <a:solidFill>
                  <a:srgbClr val="231F20"/>
                </a:solidFill>
                <a:latin typeface="Oswald Bold"/>
              </a:rPr>
              <a:t>KEY IDENTIFIERS</a:t>
            </a:r>
          </a:p>
        </p:txBody>
      </p:sp>
      <p:sp>
        <p:nvSpPr>
          <p:cNvPr name="TextBox 23" id="23"/>
          <p:cNvSpPr txBox="true"/>
          <p:nvPr/>
        </p:nvSpPr>
        <p:spPr>
          <a:xfrm rot="0">
            <a:off x="657714" y="2155472"/>
            <a:ext cx="2557807" cy="828435"/>
          </a:xfrm>
          <a:prstGeom prst="rect">
            <a:avLst/>
          </a:prstGeom>
        </p:spPr>
        <p:txBody>
          <a:bodyPr anchor="t" rtlCol="false" tIns="0" lIns="0" bIns="0" rIns="0">
            <a:spAutoFit/>
          </a:bodyPr>
          <a:lstStyle/>
          <a:p>
            <a:pPr algn="ctr">
              <a:lnSpc>
                <a:spcPts val="2188"/>
              </a:lnSpc>
            </a:pPr>
            <a:r>
              <a:rPr lang="en-US" sz="1563" u="sng">
                <a:solidFill>
                  <a:srgbClr val="100F0D"/>
                </a:solidFill>
                <a:latin typeface="Montserrat Light Bold"/>
              </a:rPr>
              <a:t>Name</a:t>
            </a:r>
            <a:r>
              <a:rPr lang="en-US" sz="1563">
                <a:solidFill>
                  <a:srgbClr val="100F0D"/>
                </a:solidFill>
                <a:latin typeface="Montserrat Light Bold"/>
              </a:rPr>
              <a:t>: </a:t>
            </a:r>
            <a:r>
              <a:rPr lang="en-US" sz="1563">
                <a:solidFill>
                  <a:srgbClr val="100F0D"/>
                </a:solidFill>
                <a:latin typeface="Montserrat Light"/>
              </a:rPr>
              <a:t>This will be the name of your respective file upon dowloading.</a:t>
            </a:r>
          </a:p>
        </p:txBody>
      </p:sp>
      <p:sp>
        <p:nvSpPr>
          <p:cNvPr name="TextBox 24" id="24"/>
          <p:cNvSpPr txBox="true"/>
          <p:nvPr/>
        </p:nvSpPr>
        <p:spPr>
          <a:xfrm rot="0">
            <a:off x="8338278" y="1591207"/>
            <a:ext cx="2557807" cy="828435"/>
          </a:xfrm>
          <a:prstGeom prst="rect">
            <a:avLst/>
          </a:prstGeom>
        </p:spPr>
        <p:txBody>
          <a:bodyPr anchor="t" rtlCol="false" tIns="0" lIns="0" bIns="0" rIns="0">
            <a:spAutoFit/>
          </a:bodyPr>
          <a:lstStyle/>
          <a:p>
            <a:pPr algn="ctr">
              <a:lnSpc>
                <a:spcPts val="2188"/>
              </a:lnSpc>
            </a:pPr>
            <a:r>
              <a:rPr lang="en-US" sz="1563" u="sng">
                <a:solidFill>
                  <a:srgbClr val="100F0D"/>
                </a:solidFill>
                <a:latin typeface="Montserrat Light Bold"/>
              </a:rPr>
              <a:t>UUID</a:t>
            </a:r>
            <a:r>
              <a:rPr lang="en-US" sz="1563">
                <a:solidFill>
                  <a:srgbClr val="100F0D"/>
                </a:solidFill>
                <a:latin typeface="Montserrat Light Bold"/>
              </a:rPr>
              <a:t>: </a:t>
            </a:r>
            <a:r>
              <a:rPr lang="en-US" sz="1563">
                <a:solidFill>
                  <a:srgbClr val="100F0D"/>
                </a:solidFill>
                <a:latin typeface="Montserrat Light"/>
              </a:rPr>
              <a:t>This will be the name of the folder which will contain your file..</a:t>
            </a:r>
          </a:p>
        </p:txBody>
      </p:sp>
      <p:sp>
        <p:nvSpPr>
          <p:cNvPr name="TextBox 25" id="25"/>
          <p:cNvSpPr txBox="true"/>
          <p:nvPr/>
        </p:nvSpPr>
        <p:spPr>
          <a:xfrm rot="0">
            <a:off x="16203597" y="4791855"/>
            <a:ext cx="462201" cy="1850100"/>
          </a:xfrm>
          <a:prstGeom prst="rect">
            <a:avLst/>
          </a:prstGeom>
        </p:spPr>
        <p:txBody>
          <a:bodyPr anchor="t" rtlCol="false" tIns="0" lIns="0" bIns="0" rIns="0">
            <a:spAutoFit/>
          </a:bodyPr>
          <a:lstStyle/>
          <a:p>
            <a:pPr algn="ctr">
              <a:lnSpc>
                <a:spcPts val="15100"/>
              </a:lnSpc>
            </a:pPr>
            <a:r>
              <a:rPr lang="en-US" sz="10786">
                <a:solidFill>
                  <a:srgbClr val="000000"/>
                </a:solidFill>
                <a:latin typeface="Alice"/>
              </a:rPr>
              <a:t>}</a:t>
            </a:r>
          </a:p>
        </p:txBody>
      </p:sp>
      <p:sp>
        <p:nvSpPr>
          <p:cNvPr name="Freeform 26" id="26"/>
          <p:cNvSpPr/>
          <p:nvPr/>
        </p:nvSpPr>
        <p:spPr>
          <a:xfrm flipH="false" flipV="false" rot="-2544729">
            <a:off x="15591475" y="2836157"/>
            <a:ext cx="1460369" cy="2974650"/>
          </a:xfrm>
          <a:custGeom>
            <a:avLst/>
            <a:gdLst/>
            <a:ahLst/>
            <a:cxnLst/>
            <a:rect r="r" b="b" t="t" l="l"/>
            <a:pathLst>
              <a:path h="2974650" w="1460369">
                <a:moveTo>
                  <a:pt x="0" y="0"/>
                </a:moveTo>
                <a:lnTo>
                  <a:pt x="1460369" y="0"/>
                </a:lnTo>
                <a:lnTo>
                  <a:pt x="1460369" y="2974651"/>
                </a:lnTo>
                <a:lnTo>
                  <a:pt x="0" y="29746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dash"/>
            <a:miter/>
          </a:ln>
        </p:spPr>
      </p:sp>
      <p:grpSp>
        <p:nvGrpSpPr>
          <p:cNvPr name="Group 27" id="27"/>
          <p:cNvGrpSpPr/>
          <p:nvPr/>
        </p:nvGrpSpPr>
        <p:grpSpPr>
          <a:xfrm rot="0">
            <a:off x="16665798" y="5826107"/>
            <a:ext cx="175932" cy="175932"/>
            <a:chOff x="0" y="0"/>
            <a:chExt cx="246380" cy="246380"/>
          </a:xfrm>
        </p:grpSpPr>
        <p:sp>
          <p:nvSpPr>
            <p:cNvPr name="Freeform 28" id="28"/>
            <p:cNvSpPr/>
            <p:nvPr/>
          </p:nvSpPr>
          <p:spPr>
            <a:xfrm flipH="false" flipV="false" rot="0">
              <a:off x="45720" y="49530"/>
              <a:ext cx="147320" cy="154940"/>
            </a:xfrm>
            <a:custGeom>
              <a:avLst/>
              <a:gdLst/>
              <a:ahLst/>
              <a:cxnLst/>
              <a:rect r="r" b="b" t="t" l="l"/>
              <a:pathLst>
                <a:path h="154940" w="147320">
                  <a:moveTo>
                    <a:pt x="147320" y="53340"/>
                  </a:moveTo>
                  <a:cubicBezTo>
                    <a:pt x="144780" y="107950"/>
                    <a:pt x="125730" y="137160"/>
                    <a:pt x="106680" y="146050"/>
                  </a:cubicBezTo>
                  <a:cubicBezTo>
                    <a:pt x="87630" y="154940"/>
                    <a:pt x="52070" y="149860"/>
                    <a:pt x="35560" y="142240"/>
                  </a:cubicBezTo>
                  <a:cubicBezTo>
                    <a:pt x="24130" y="137160"/>
                    <a:pt x="15240" y="128270"/>
                    <a:pt x="10160" y="115570"/>
                  </a:cubicBezTo>
                  <a:cubicBezTo>
                    <a:pt x="2540" y="99060"/>
                    <a:pt x="0" y="63500"/>
                    <a:pt x="5080" y="45720"/>
                  </a:cubicBezTo>
                  <a:cubicBezTo>
                    <a:pt x="8890" y="33020"/>
                    <a:pt x="19050" y="24130"/>
                    <a:pt x="27940" y="16510"/>
                  </a:cubicBezTo>
                  <a:cubicBezTo>
                    <a:pt x="36830" y="8890"/>
                    <a:pt x="48260" y="2540"/>
                    <a:pt x="60960" y="1270"/>
                  </a:cubicBezTo>
                  <a:cubicBezTo>
                    <a:pt x="78740" y="0"/>
                    <a:pt x="128270" y="22860"/>
                    <a:pt x="128270" y="22860"/>
                  </a:cubicBezTo>
                </a:path>
              </a:pathLst>
            </a:custGeom>
            <a:solidFill>
              <a:srgbClr val="000000"/>
            </a:solidFill>
            <a:ln cap="sq">
              <a:noFill/>
              <a:prstDash val="solid"/>
              <a:miter/>
            </a:ln>
          </p:spPr>
        </p:sp>
      </p:grpSp>
      <p:sp>
        <p:nvSpPr>
          <p:cNvPr name="TextBox 29" id="29"/>
          <p:cNvSpPr txBox="true"/>
          <p:nvPr/>
        </p:nvSpPr>
        <p:spPr>
          <a:xfrm rot="0">
            <a:off x="13500512" y="1617430"/>
            <a:ext cx="2557807" cy="1104660"/>
          </a:xfrm>
          <a:prstGeom prst="rect">
            <a:avLst/>
          </a:prstGeom>
        </p:spPr>
        <p:txBody>
          <a:bodyPr anchor="t" rtlCol="false" tIns="0" lIns="0" bIns="0" rIns="0">
            <a:spAutoFit/>
          </a:bodyPr>
          <a:lstStyle/>
          <a:p>
            <a:pPr algn="ctr">
              <a:lnSpc>
                <a:spcPts val="2188"/>
              </a:lnSpc>
            </a:pPr>
            <a:r>
              <a:rPr lang="en-US" sz="1563" u="sng">
                <a:solidFill>
                  <a:srgbClr val="100F0D"/>
                </a:solidFill>
                <a:latin typeface="Montserrat Light Bold"/>
              </a:rPr>
              <a:t>Data Information</a:t>
            </a:r>
            <a:r>
              <a:rPr lang="en-US" sz="1563">
                <a:solidFill>
                  <a:srgbClr val="100F0D"/>
                </a:solidFill>
                <a:latin typeface="Montserrat Light Bold"/>
              </a:rPr>
              <a:t>: </a:t>
            </a:r>
            <a:r>
              <a:rPr lang="en-US" sz="1563">
                <a:solidFill>
                  <a:srgbClr val="100F0D"/>
                </a:solidFill>
                <a:latin typeface="Montserrat Light"/>
              </a:rPr>
              <a:t>This bit will be used to later in R to make queries to the GDC server.</a:t>
            </a:r>
          </a:p>
        </p:txBody>
      </p:sp>
      <p:sp>
        <p:nvSpPr>
          <p:cNvPr name="Freeform 30" id="30"/>
          <p:cNvSpPr/>
          <p:nvPr/>
        </p:nvSpPr>
        <p:spPr>
          <a:xfrm flipH="false" flipV="false" rot="-4408706">
            <a:off x="2228604" y="2763932"/>
            <a:ext cx="1673955" cy="3409706"/>
          </a:xfrm>
          <a:custGeom>
            <a:avLst/>
            <a:gdLst/>
            <a:ahLst/>
            <a:cxnLst/>
            <a:rect r="r" b="b" t="t" l="l"/>
            <a:pathLst>
              <a:path h="3409706" w="1673955">
                <a:moveTo>
                  <a:pt x="0" y="0"/>
                </a:moveTo>
                <a:lnTo>
                  <a:pt x="1673955" y="0"/>
                </a:lnTo>
                <a:lnTo>
                  <a:pt x="1673955" y="3409706"/>
                </a:lnTo>
                <a:lnTo>
                  <a:pt x="0" y="34097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dash"/>
            <a:miter/>
          </a:ln>
        </p:spPr>
      </p:sp>
      <p:grpSp>
        <p:nvGrpSpPr>
          <p:cNvPr name="Group 31" id="31"/>
          <p:cNvGrpSpPr/>
          <p:nvPr/>
        </p:nvGrpSpPr>
        <p:grpSpPr>
          <a:xfrm rot="0">
            <a:off x="4342447" y="8585218"/>
            <a:ext cx="184785" cy="184785"/>
            <a:chOff x="0" y="0"/>
            <a:chExt cx="246380" cy="246380"/>
          </a:xfrm>
        </p:grpSpPr>
        <p:sp>
          <p:nvSpPr>
            <p:cNvPr name="Freeform 32" id="32"/>
            <p:cNvSpPr/>
            <p:nvPr/>
          </p:nvSpPr>
          <p:spPr>
            <a:xfrm flipH="false" flipV="false" rot="0">
              <a:off x="45720" y="49530"/>
              <a:ext cx="147320" cy="154940"/>
            </a:xfrm>
            <a:custGeom>
              <a:avLst/>
              <a:gdLst/>
              <a:ahLst/>
              <a:cxnLst/>
              <a:rect r="r" b="b" t="t" l="l"/>
              <a:pathLst>
                <a:path h="154940" w="147320">
                  <a:moveTo>
                    <a:pt x="147320" y="53340"/>
                  </a:moveTo>
                  <a:cubicBezTo>
                    <a:pt x="144780" y="107950"/>
                    <a:pt x="125730" y="137160"/>
                    <a:pt x="106680" y="146050"/>
                  </a:cubicBezTo>
                  <a:cubicBezTo>
                    <a:pt x="87630" y="154940"/>
                    <a:pt x="52070" y="149860"/>
                    <a:pt x="35560" y="142240"/>
                  </a:cubicBezTo>
                  <a:cubicBezTo>
                    <a:pt x="24130" y="137160"/>
                    <a:pt x="15240" y="128270"/>
                    <a:pt x="10160" y="115570"/>
                  </a:cubicBezTo>
                  <a:cubicBezTo>
                    <a:pt x="2540" y="99060"/>
                    <a:pt x="0" y="63500"/>
                    <a:pt x="5080" y="45720"/>
                  </a:cubicBezTo>
                  <a:cubicBezTo>
                    <a:pt x="8890" y="33020"/>
                    <a:pt x="19050" y="24130"/>
                    <a:pt x="27940" y="16510"/>
                  </a:cubicBezTo>
                  <a:cubicBezTo>
                    <a:pt x="36830" y="8890"/>
                    <a:pt x="48260" y="2540"/>
                    <a:pt x="60960" y="1270"/>
                  </a:cubicBezTo>
                  <a:cubicBezTo>
                    <a:pt x="78740" y="0"/>
                    <a:pt x="128270" y="22860"/>
                    <a:pt x="128270" y="22860"/>
                  </a:cubicBezTo>
                </a:path>
              </a:pathLst>
            </a:custGeom>
            <a:solidFill>
              <a:srgbClr val="000000"/>
            </a:solidFill>
            <a:ln cap="sq">
              <a:noFill/>
              <a:prstDash val="solid"/>
              <a:miter/>
            </a:ln>
          </p:spPr>
        </p:sp>
      </p:grpSp>
      <p:sp>
        <p:nvSpPr>
          <p:cNvPr name="Freeform 33" id="33"/>
          <p:cNvSpPr/>
          <p:nvPr/>
        </p:nvSpPr>
        <p:spPr>
          <a:xfrm flipH="false" flipV="false" rot="-7738042">
            <a:off x="3146960" y="8042143"/>
            <a:ext cx="801771" cy="1633140"/>
          </a:xfrm>
          <a:custGeom>
            <a:avLst/>
            <a:gdLst/>
            <a:ahLst/>
            <a:cxnLst/>
            <a:rect r="r" b="b" t="t" l="l"/>
            <a:pathLst>
              <a:path h="1633140" w="801771">
                <a:moveTo>
                  <a:pt x="0" y="0"/>
                </a:moveTo>
                <a:lnTo>
                  <a:pt x="801771" y="0"/>
                </a:lnTo>
                <a:lnTo>
                  <a:pt x="801771" y="1633140"/>
                </a:lnTo>
                <a:lnTo>
                  <a:pt x="0" y="16331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dash"/>
            <a:miter/>
          </a:ln>
        </p:spPr>
      </p:sp>
      <p:sp>
        <p:nvSpPr>
          <p:cNvPr name="TextBox 34" id="34"/>
          <p:cNvSpPr txBox="true"/>
          <p:nvPr/>
        </p:nvSpPr>
        <p:spPr>
          <a:xfrm rot="0">
            <a:off x="103044" y="8791948"/>
            <a:ext cx="2557807" cy="828435"/>
          </a:xfrm>
          <a:prstGeom prst="rect">
            <a:avLst/>
          </a:prstGeom>
        </p:spPr>
        <p:txBody>
          <a:bodyPr anchor="t" rtlCol="false" tIns="0" lIns="0" bIns="0" rIns="0">
            <a:spAutoFit/>
          </a:bodyPr>
          <a:lstStyle/>
          <a:p>
            <a:pPr algn="ctr">
              <a:lnSpc>
                <a:spcPts val="2188"/>
              </a:lnSpc>
            </a:pPr>
            <a:r>
              <a:rPr lang="en-US" sz="1563" u="sng">
                <a:solidFill>
                  <a:srgbClr val="100F0D"/>
                </a:solidFill>
                <a:latin typeface="Montserrat Light Bold"/>
              </a:rPr>
              <a:t>Entity ID</a:t>
            </a:r>
            <a:r>
              <a:rPr lang="en-US" sz="1563">
                <a:solidFill>
                  <a:srgbClr val="100F0D"/>
                </a:solidFill>
                <a:latin typeface="Montserrat Light Bold"/>
              </a:rPr>
              <a:t>: </a:t>
            </a:r>
            <a:r>
              <a:rPr lang="en-US" sz="1563">
                <a:solidFill>
                  <a:srgbClr val="100F0D"/>
                </a:solidFill>
                <a:latin typeface="Montserrat Light"/>
              </a:rPr>
              <a:t>This will be your particular sample for the chosen case file.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028700" y="4905170"/>
            <a:ext cx="8474146" cy="897419"/>
          </a:xfrm>
          <a:custGeom>
            <a:avLst/>
            <a:gdLst/>
            <a:ahLst/>
            <a:cxnLst/>
            <a:rect r="r" b="b" t="t" l="l"/>
            <a:pathLst>
              <a:path h="897419" w="8474146">
                <a:moveTo>
                  <a:pt x="0" y="0"/>
                </a:moveTo>
                <a:lnTo>
                  <a:pt x="8474146" y="0"/>
                </a:lnTo>
                <a:lnTo>
                  <a:pt x="8474146" y="897419"/>
                </a:lnTo>
                <a:lnTo>
                  <a:pt x="0" y="897419"/>
                </a:lnTo>
                <a:lnTo>
                  <a:pt x="0" y="0"/>
                </a:lnTo>
                <a:close/>
              </a:path>
            </a:pathLst>
          </a:custGeom>
          <a:blipFill>
            <a:blip r:embed="rId3"/>
            <a:stretch>
              <a:fillRect l="0" t="-86495" r="0" b="0"/>
            </a:stretch>
          </a:blipFill>
        </p:spPr>
      </p:sp>
      <p:grpSp>
        <p:nvGrpSpPr>
          <p:cNvPr name="Group 7" id="7"/>
          <p:cNvGrpSpPr/>
          <p:nvPr/>
        </p:nvGrpSpPr>
        <p:grpSpPr>
          <a:xfrm rot="0">
            <a:off x="1028700" y="1989838"/>
            <a:ext cx="8474146" cy="3153662"/>
            <a:chOff x="0" y="0"/>
            <a:chExt cx="3246812" cy="1208305"/>
          </a:xfrm>
        </p:grpSpPr>
        <p:sp>
          <p:nvSpPr>
            <p:cNvPr name="Freeform 8" id="8"/>
            <p:cNvSpPr/>
            <p:nvPr/>
          </p:nvSpPr>
          <p:spPr>
            <a:xfrm flipH="false" flipV="false" rot="0">
              <a:off x="0" y="0"/>
              <a:ext cx="3246812" cy="1208305"/>
            </a:xfrm>
            <a:custGeom>
              <a:avLst/>
              <a:gdLst/>
              <a:ahLst/>
              <a:cxnLst/>
              <a:rect r="r" b="b" t="t" l="l"/>
              <a:pathLst>
                <a:path h="1208305" w="3246812">
                  <a:moveTo>
                    <a:pt x="0" y="0"/>
                  </a:moveTo>
                  <a:lnTo>
                    <a:pt x="3246812" y="0"/>
                  </a:lnTo>
                  <a:lnTo>
                    <a:pt x="3246812" y="1208305"/>
                  </a:lnTo>
                  <a:lnTo>
                    <a:pt x="0" y="1208305"/>
                  </a:lnTo>
                  <a:close/>
                </a:path>
              </a:pathLst>
            </a:custGeom>
            <a:solidFill>
              <a:srgbClr val="EFEFEF"/>
            </a:solidFill>
          </p:spPr>
        </p:sp>
        <p:sp>
          <p:nvSpPr>
            <p:cNvPr name="TextBox 9" id="9"/>
            <p:cNvSpPr txBox="true"/>
            <p:nvPr/>
          </p:nvSpPr>
          <p:spPr>
            <a:xfrm>
              <a:off x="0" y="-19050"/>
              <a:ext cx="3246812" cy="1227355"/>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9788577" y="453697"/>
            <a:ext cx="8006243" cy="9379606"/>
          </a:xfrm>
          <a:custGeom>
            <a:avLst/>
            <a:gdLst/>
            <a:ahLst/>
            <a:cxnLst/>
            <a:rect r="r" b="b" t="t" l="l"/>
            <a:pathLst>
              <a:path h="9379606" w="8006243">
                <a:moveTo>
                  <a:pt x="0" y="0"/>
                </a:moveTo>
                <a:lnTo>
                  <a:pt x="8006242" y="0"/>
                </a:lnTo>
                <a:lnTo>
                  <a:pt x="8006242" y="9379606"/>
                </a:lnTo>
                <a:lnTo>
                  <a:pt x="0" y="9379606"/>
                </a:lnTo>
                <a:lnTo>
                  <a:pt x="0" y="0"/>
                </a:lnTo>
                <a:close/>
              </a:path>
            </a:pathLst>
          </a:custGeom>
          <a:blipFill>
            <a:blip r:embed="rId6"/>
            <a:stretch>
              <a:fillRect l="-3976" t="0" r="-3976" b="0"/>
            </a:stretch>
          </a:blipFill>
          <a:ln cap="sq">
            <a:noFill/>
            <a:prstDash val="solid"/>
            <a:miter/>
          </a:ln>
        </p:spPr>
      </p:sp>
      <p:sp>
        <p:nvSpPr>
          <p:cNvPr name="Freeform 12" id="12"/>
          <p:cNvSpPr/>
          <p:nvPr/>
        </p:nvSpPr>
        <p:spPr>
          <a:xfrm flipH="false" flipV="false" rot="0">
            <a:off x="1028700" y="6071513"/>
            <a:ext cx="4573363" cy="1269805"/>
          </a:xfrm>
          <a:custGeom>
            <a:avLst/>
            <a:gdLst/>
            <a:ahLst/>
            <a:cxnLst/>
            <a:rect r="r" b="b" t="t" l="l"/>
            <a:pathLst>
              <a:path h="1269805" w="4573363">
                <a:moveTo>
                  <a:pt x="0" y="0"/>
                </a:moveTo>
                <a:lnTo>
                  <a:pt x="4573363" y="0"/>
                </a:lnTo>
                <a:lnTo>
                  <a:pt x="4573363" y="1269805"/>
                </a:lnTo>
                <a:lnTo>
                  <a:pt x="0" y="1269805"/>
                </a:lnTo>
                <a:lnTo>
                  <a:pt x="0" y="0"/>
                </a:lnTo>
                <a:close/>
              </a:path>
            </a:pathLst>
          </a:custGeom>
          <a:blipFill>
            <a:blip r:embed="rId7"/>
            <a:stretch>
              <a:fillRect l="0" t="0" r="0" b="0"/>
            </a:stretch>
          </a:blipFill>
        </p:spPr>
      </p:sp>
      <p:sp>
        <p:nvSpPr>
          <p:cNvPr name="Freeform 13" id="13"/>
          <p:cNvSpPr/>
          <p:nvPr/>
        </p:nvSpPr>
        <p:spPr>
          <a:xfrm flipH="false" flipV="false" rot="-4151647">
            <a:off x="5700081" y="6841838"/>
            <a:ext cx="865105" cy="1635078"/>
          </a:xfrm>
          <a:custGeom>
            <a:avLst/>
            <a:gdLst/>
            <a:ahLst/>
            <a:cxnLst/>
            <a:rect r="r" b="b" t="t" l="l"/>
            <a:pathLst>
              <a:path h="1635078" w="865105">
                <a:moveTo>
                  <a:pt x="0" y="0"/>
                </a:moveTo>
                <a:lnTo>
                  <a:pt x="865105" y="0"/>
                </a:lnTo>
                <a:lnTo>
                  <a:pt x="865105" y="1635078"/>
                </a:lnTo>
                <a:lnTo>
                  <a:pt x="0" y="16350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0">
            <a:off x="1028700" y="437169"/>
            <a:ext cx="7416941" cy="814197"/>
          </a:xfrm>
          <a:prstGeom prst="rect">
            <a:avLst/>
          </a:prstGeom>
        </p:spPr>
        <p:txBody>
          <a:bodyPr anchor="t" rtlCol="false" tIns="0" lIns="0" bIns="0" rIns="0">
            <a:spAutoFit/>
          </a:bodyPr>
          <a:lstStyle/>
          <a:p>
            <a:pPr>
              <a:lnSpc>
                <a:spcPts val="6623"/>
              </a:lnSpc>
            </a:pPr>
            <a:r>
              <a:rPr lang="en-US" sz="4800" spc="470">
                <a:solidFill>
                  <a:srgbClr val="231F20"/>
                </a:solidFill>
                <a:latin typeface="Oswald Bold"/>
              </a:rPr>
              <a:t>ENTITY ID</a:t>
            </a:r>
          </a:p>
        </p:txBody>
      </p:sp>
      <p:sp>
        <p:nvSpPr>
          <p:cNvPr name="TextBox 15" id="15"/>
          <p:cNvSpPr txBox="true"/>
          <p:nvPr/>
        </p:nvSpPr>
        <p:spPr>
          <a:xfrm rot="0">
            <a:off x="1470138" y="2371061"/>
            <a:ext cx="7489251" cy="2273570"/>
          </a:xfrm>
          <a:prstGeom prst="rect">
            <a:avLst/>
          </a:prstGeom>
        </p:spPr>
        <p:txBody>
          <a:bodyPr anchor="t" rtlCol="false" tIns="0" lIns="0" bIns="0" rIns="0">
            <a:spAutoFit/>
          </a:bodyPr>
          <a:lstStyle/>
          <a:p>
            <a:pPr>
              <a:lnSpc>
                <a:spcPts val="3050"/>
              </a:lnSpc>
            </a:pPr>
            <a:r>
              <a:rPr lang="en-US" sz="2210" spc="216">
                <a:solidFill>
                  <a:srgbClr val="231F20"/>
                </a:solidFill>
                <a:latin typeface="Montserrat Light"/>
              </a:rPr>
              <a:t>For our purposes, we only need the following four parts for our analysis:</a:t>
            </a:r>
          </a:p>
          <a:p>
            <a:pPr marL="477229" indent="-238614" lvl="1">
              <a:lnSpc>
                <a:spcPts val="3050"/>
              </a:lnSpc>
              <a:buFont typeface="Arial"/>
              <a:buChar char="•"/>
            </a:pPr>
            <a:r>
              <a:rPr lang="en-US" sz="2210" spc="216">
                <a:solidFill>
                  <a:srgbClr val="231F20"/>
                </a:solidFill>
                <a:latin typeface="Montserrat Light"/>
              </a:rPr>
              <a:t>Analyte</a:t>
            </a:r>
          </a:p>
          <a:p>
            <a:pPr marL="477229" indent="-238614" lvl="1">
              <a:lnSpc>
                <a:spcPts val="3050"/>
              </a:lnSpc>
              <a:buFont typeface="Arial"/>
              <a:buChar char="•"/>
            </a:pPr>
            <a:r>
              <a:rPr lang="en-US" sz="2210" spc="216">
                <a:solidFill>
                  <a:srgbClr val="231F20"/>
                </a:solidFill>
                <a:latin typeface="Montserrat Light"/>
              </a:rPr>
              <a:t>Plate</a:t>
            </a:r>
          </a:p>
          <a:p>
            <a:pPr marL="477229" indent="-238614" lvl="1">
              <a:lnSpc>
                <a:spcPts val="3050"/>
              </a:lnSpc>
              <a:buFont typeface="Arial"/>
              <a:buChar char="•"/>
            </a:pPr>
            <a:r>
              <a:rPr lang="en-US" sz="2210" spc="216">
                <a:solidFill>
                  <a:srgbClr val="231F20"/>
                </a:solidFill>
                <a:latin typeface="Montserrat Light"/>
              </a:rPr>
              <a:t>Portion</a:t>
            </a:r>
          </a:p>
          <a:p>
            <a:pPr algn="l" marL="477229" indent="-238614" lvl="1">
              <a:lnSpc>
                <a:spcPts val="3050"/>
              </a:lnSpc>
              <a:buFont typeface="Arial"/>
              <a:buChar char="•"/>
            </a:pPr>
            <a:r>
              <a:rPr lang="en-US" sz="2210" spc="216">
                <a:solidFill>
                  <a:srgbClr val="231F20"/>
                </a:solidFill>
                <a:latin typeface="Montserrat Light"/>
              </a:rPr>
              <a:t>Vial</a:t>
            </a:r>
          </a:p>
        </p:txBody>
      </p:sp>
      <p:sp>
        <p:nvSpPr>
          <p:cNvPr name="TextBox 16" id="16"/>
          <p:cNvSpPr txBox="true"/>
          <p:nvPr/>
        </p:nvSpPr>
        <p:spPr>
          <a:xfrm rot="0">
            <a:off x="9400826" y="3164946"/>
            <a:ext cx="775501" cy="3118499"/>
          </a:xfrm>
          <a:prstGeom prst="rect">
            <a:avLst/>
          </a:prstGeom>
        </p:spPr>
        <p:txBody>
          <a:bodyPr anchor="t" rtlCol="false" tIns="0" lIns="0" bIns="0" rIns="0">
            <a:spAutoFit/>
          </a:bodyPr>
          <a:lstStyle/>
          <a:p>
            <a:pPr algn="ctr">
              <a:lnSpc>
                <a:spcPts val="25337"/>
              </a:lnSpc>
            </a:pPr>
            <a:r>
              <a:rPr lang="en-US" sz="18097">
                <a:solidFill>
                  <a:srgbClr val="000000"/>
                </a:solidFill>
                <a:latin typeface="Forum"/>
              </a:rPr>
              <a:t>{</a:t>
            </a:r>
          </a:p>
        </p:txBody>
      </p:sp>
      <p:grpSp>
        <p:nvGrpSpPr>
          <p:cNvPr name="Group 17" id="17"/>
          <p:cNvGrpSpPr/>
          <p:nvPr/>
        </p:nvGrpSpPr>
        <p:grpSpPr>
          <a:xfrm rot="0">
            <a:off x="5265773" y="6876991"/>
            <a:ext cx="235795" cy="235795"/>
            <a:chOff x="0" y="0"/>
            <a:chExt cx="246380" cy="246380"/>
          </a:xfrm>
        </p:grpSpPr>
        <p:sp>
          <p:nvSpPr>
            <p:cNvPr name="Freeform 18" id="18"/>
            <p:cNvSpPr/>
            <p:nvPr/>
          </p:nvSpPr>
          <p:spPr>
            <a:xfrm flipH="false" flipV="false" rot="0">
              <a:off x="45720" y="49530"/>
              <a:ext cx="147320" cy="154940"/>
            </a:xfrm>
            <a:custGeom>
              <a:avLst/>
              <a:gdLst/>
              <a:ahLst/>
              <a:cxnLst/>
              <a:rect r="r" b="b" t="t" l="l"/>
              <a:pathLst>
                <a:path h="154940" w="147320">
                  <a:moveTo>
                    <a:pt x="147320" y="53340"/>
                  </a:moveTo>
                  <a:cubicBezTo>
                    <a:pt x="144780" y="107950"/>
                    <a:pt x="125730" y="137160"/>
                    <a:pt x="106680" y="146050"/>
                  </a:cubicBezTo>
                  <a:cubicBezTo>
                    <a:pt x="87630" y="154940"/>
                    <a:pt x="52070" y="149860"/>
                    <a:pt x="35560" y="142240"/>
                  </a:cubicBezTo>
                  <a:cubicBezTo>
                    <a:pt x="24130" y="137160"/>
                    <a:pt x="15240" y="128270"/>
                    <a:pt x="10160" y="115570"/>
                  </a:cubicBezTo>
                  <a:cubicBezTo>
                    <a:pt x="2540" y="99060"/>
                    <a:pt x="0" y="63500"/>
                    <a:pt x="5080" y="45720"/>
                  </a:cubicBezTo>
                  <a:cubicBezTo>
                    <a:pt x="8890" y="33020"/>
                    <a:pt x="19050" y="24130"/>
                    <a:pt x="27940" y="16510"/>
                  </a:cubicBezTo>
                  <a:cubicBezTo>
                    <a:pt x="36830" y="8890"/>
                    <a:pt x="48260" y="2540"/>
                    <a:pt x="60960" y="1270"/>
                  </a:cubicBezTo>
                  <a:cubicBezTo>
                    <a:pt x="78740" y="0"/>
                    <a:pt x="128270" y="22860"/>
                    <a:pt x="128270" y="22860"/>
                  </a:cubicBezTo>
                </a:path>
              </a:pathLst>
            </a:custGeom>
            <a:solidFill>
              <a:srgbClr val="000000"/>
            </a:solidFill>
            <a:ln cap="sq">
              <a:noFill/>
              <a:prstDash val="solid"/>
              <a:miter/>
            </a:ln>
          </p:spPr>
        </p:sp>
      </p:grpSp>
      <p:grpSp>
        <p:nvGrpSpPr>
          <p:cNvPr name="Group 19" id="19"/>
          <p:cNvGrpSpPr/>
          <p:nvPr/>
        </p:nvGrpSpPr>
        <p:grpSpPr>
          <a:xfrm rot="0">
            <a:off x="6417401" y="8354114"/>
            <a:ext cx="2983425" cy="696952"/>
            <a:chOff x="0" y="0"/>
            <a:chExt cx="1094265" cy="255629"/>
          </a:xfrm>
        </p:grpSpPr>
        <p:sp>
          <p:nvSpPr>
            <p:cNvPr name="Freeform 20" id="20"/>
            <p:cNvSpPr/>
            <p:nvPr/>
          </p:nvSpPr>
          <p:spPr>
            <a:xfrm flipH="false" flipV="false" rot="0">
              <a:off x="0" y="0"/>
              <a:ext cx="1094265" cy="255629"/>
            </a:xfrm>
            <a:custGeom>
              <a:avLst/>
              <a:gdLst/>
              <a:ahLst/>
              <a:cxnLst/>
              <a:rect r="r" b="b" t="t" l="l"/>
              <a:pathLst>
                <a:path h="255629" w="1094265">
                  <a:moveTo>
                    <a:pt x="80444" y="0"/>
                  </a:moveTo>
                  <a:lnTo>
                    <a:pt x="1013820" y="0"/>
                  </a:lnTo>
                  <a:cubicBezTo>
                    <a:pt x="1035156" y="0"/>
                    <a:pt x="1055617" y="8475"/>
                    <a:pt x="1070703" y="23562"/>
                  </a:cubicBezTo>
                  <a:cubicBezTo>
                    <a:pt x="1085789" y="38648"/>
                    <a:pt x="1094265" y="59109"/>
                    <a:pt x="1094265" y="80444"/>
                  </a:cubicBezTo>
                  <a:lnTo>
                    <a:pt x="1094265" y="175185"/>
                  </a:lnTo>
                  <a:cubicBezTo>
                    <a:pt x="1094265" y="196520"/>
                    <a:pt x="1085789" y="216981"/>
                    <a:pt x="1070703" y="232067"/>
                  </a:cubicBezTo>
                  <a:cubicBezTo>
                    <a:pt x="1055617" y="247154"/>
                    <a:pt x="1035156" y="255629"/>
                    <a:pt x="1013820" y="255629"/>
                  </a:cubicBezTo>
                  <a:lnTo>
                    <a:pt x="80444" y="255629"/>
                  </a:lnTo>
                  <a:cubicBezTo>
                    <a:pt x="59109" y="255629"/>
                    <a:pt x="38648" y="247154"/>
                    <a:pt x="23562" y="232067"/>
                  </a:cubicBezTo>
                  <a:cubicBezTo>
                    <a:pt x="8475" y="216981"/>
                    <a:pt x="0" y="196520"/>
                    <a:pt x="0" y="175185"/>
                  </a:cubicBezTo>
                  <a:lnTo>
                    <a:pt x="0" y="80444"/>
                  </a:lnTo>
                  <a:cubicBezTo>
                    <a:pt x="0" y="59109"/>
                    <a:pt x="8475" y="38648"/>
                    <a:pt x="23562" y="23562"/>
                  </a:cubicBezTo>
                  <a:cubicBezTo>
                    <a:pt x="38648" y="8475"/>
                    <a:pt x="59109" y="0"/>
                    <a:pt x="80444" y="0"/>
                  </a:cubicBezTo>
                  <a:close/>
                </a:path>
              </a:pathLst>
            </a:custGeom>
            <a:solidFill>
              <a:srgbClr val="FFFFFF">
                <a:alpha val="98824"/>
              </a:srgbClr>
            </a:solidFill>
          </p:spPr>
        </p:sp>
        <p:sp>
          <p:nvSpPr>
            <p:cNvPr name="TextBox 21" id="21"/>
            <p:cNvSpPr txBox="true"/>
            <p:nvPr/>
          </p:nvSpPr>
          <p:spPr>
            <a:xfrm>
              <a:off x="0" y="-19050"/>
              <a:ext cx="1094265" cy="274679"/>
            </a:xfrm>
            <a:prstGeom prst="rect">
              <a:avLst/>
            </a:prstGeom>
          </p:spPr>
          <p:txBody>
            <a:bodyPr anchor="ctr" rtlCol="false" tIns="50800" lIns="50800" bIns="50800" rIns="50800"/>
            <a:lstStyle/>
            <a:p>
              <a:pPr algn="ctr">
                <a:lnSpc>
                  <a:spcPts val="2859"/>
                </a:lnSpc>
              </a:pPr>
            </a:p>
          </p:txBody>
        </p:sp>
      </p:grpSp>
      <p:sp>
        <p:nvSpPr>
          <p:cNvPr name="TextBox 22" id="22"/>
          <p:cNvSpPr txBox="true"/>
          <p:nvPr/>
        </p:nvSpPr>
        <p:spPr>
          <a:xfrm rot="0">
            <a:off x="6630210" y="8523177"/>
            <a:ext cx="2557807" cy="294037"/>
          </a:xfrm>
          <a:prstGeom prst="rect">
            <a:avLst/>
          </a:prstGeom>
        </p:spPr>
        <p:txBody>
          <a:bodyPr anchor="t" rtlCol="false" tIns="0" lIns="0" bIns="0" rIns="0">
            <a:spAutoFit/>
          </a:bodyPr>
          <a:lstStyle/>
          <a:p>
            <a:pPr algn="ctr">
              <a:lnSpc>
                <a:spcPts val="2468"/>
              </a:lnSpc>
            </a:pPr>
            <a:r>
              <a:rPr lang="en-US" sz="1763">
                <a:solidFill>
                  <a:srgbClr val="100F0D"/>
                </a:solidFill>
                <a:latin typeface="Montserrat Light Bold"/>
              </a:rPr>
              <a:t>TCGA-A7-A26E-01B</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887923">
            <a:off x="-2683214" y="7543802"/>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87923">
            <a:off x="12076940" y="-3354783"/>
            <a:ext cx="7032580" cy="7216267"/>
          </a:xfrm>
          <a:custGeom>
            <a:avLst/>
            <a:gdLst/>
            <a:ahLst/>
            <a:cxnLst/>
            <a:rect r="r" b="b" t="t" l="l"/>
            <a:pathLst>
              <a:path h="7216267" w="7032580">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6333169" y="8069439"/>
            <a:ext cx="2094695" cy="2377721"/>
            <a:chOff x="0" y="0"/>
            <a:chExt cx="551689" cy="626231"/>
          </a:xfrm>
        </p:grpSpPr>
        <p:sp>
          <p:nvSpPr>
            <p:cNvPr name="Freeform 5" id="5"/>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6" id="6"/>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0">
            <a:off x="-224419" y="-1349021"/>
            <a:ext cx="2094695" cy="2377721"/>
            <a:chOff x="0" y="0"/>
            <a:chExt cx="551689" cy="626231"/>
          </a:xfrm>
        </p:grpSpPr>
        <p:sp>
          <p:nvSpPr>
            <p:cNvPr name="Freeform 8" id="8"/>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9" id="9"/>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1028700" y="2243530"/>
            <a:ext cx="8600371" cy="1283878"/>
          </a:xfrm>
          <a:custGeom>
            <a:avLst/>
            <a:gdLst/>
            <a:ahLst/>
            <a:cxnLst/>
            <a:rect r="r" b="b" t="t" l="l"/>
            <a:pathLst>
              <a:path h="1283878" w="8600371">
                <a:moveTo>
                  <a:pt x="0" y="0"/>
                </a:moveTo>
                <a:lnTo>
                  <a:pt x="8600371" y="0"/>
                </a:lnTo>
                <a:lnTo>
                  <a:pt x="8600371" y="1283878"/>
                </a:lnTo>
                <a:lnTo>
                  <a:pt x="0" y="1283878"/>
                </a:lnTo>
                <a:lnTo>
                  <a:pt x="0" y="0"/>
                </a:lnTo>
                <a:close/>
              </a:path>
            </a:pathLst>
          </a:custGeom>
          <a:blipFill>
            <a:blip r:embed="rId4"/>
            <a:stretch>
              <a:fillRect l="0" t="-539" r="-25151" b="-539"/>
            </a:stretch>
          </a:blipFill>
        </p:spPr>
      </p:sp>
      <p:sp>
        <p:nvSpPr>
          <p:cNvPr name="Freeform 11" id="11"/>
          <p:cNvSpPr/>
          <p:nvPr/>
        </p:nvSpPr>
        <p:spPr>
          <a:xfrm flipH="false" flipV="false" rot="0">
            <a:off x="9955962" y="1028700"/>
            <a:ext cx="7735958" cy="8229600"/>
          </a:xfrm>
          <a:custGeom>
            <a:avLst/>
            <a:gdLst/>
            <a:ahLst/>
            <a:cxnLst/>
            <a:rect r="r" b="b" t="t" l="l"/>
            <a:pathLst>
              <a:path h="8229600" w="7735958">
                <a:moveTo>
                  <a:pt x="0" y="0"/>
                </a:moveTo>
                <a:lnTo>
                  <a:pt x="7735957" y="0"/>
                </a:lnTo>
                <a:lnTo>
                  <a:pt x="7735957" y="8229600"/>
                </a:lnTo>
                <a:lnTo>
                  <a:pt x="0" y="8229600"/>
                </a:lnTo>
                <a:lnTo>
                  <a:pt x="0" y="0"/>
                </a:lnTo>
                <a:close/>
              </a:path>
            </a:pathLst>
          </a:custGeom>
          <a:blipFill>
            <a:blip r:embed="rId5"/>
            <a:stretch>
              <a:fillRect l="-397" t="0" r="-33045" b="0"/>
            </a:stretch>
          </a:blipFill>
        </p:spPr>
      </p:sp>
      <p:grpSp>
        <p:nvGrpSpPr>
          <p:cNvPr name="Group 12" id="12"/>
          <p:cNvGrpSpPr/>
          <p:nvPr/>
        </p:nvGrpSpPr>
        <p:grpSpPr>
          <a:xfrm rot="0">
            <a:off x="1091812" y="4746608"/>
            <a:ext cx="8474146" cy="3153662"/>
            <a:chOff x="0" y="0"/>
            <a:chExt cx="3246812" cy="1208305"/>
          </a:xfrm>
        </p:grpSpPr>
        <p:sp>
          <p:nvSpPr>
            <p:cNvPr name="Freeform 13" id="13"/>
            <p:cNvSpPr/>
            <p:nvPr/>
          </p:nvSpPr>
          <p:spPr>
            <a:xfrm flipH="false" flipV="false" rot="0">
              <a:off x="0" y="0"/>
              <a:ext cx="3246812" cy="1208305"/>
            </a:xfrm>
            <a:custGeom>
              <a:avLst/>
              <a:gdLst/>
              <a:ahLst/>
              <a:cxnLst/>
              <a:rect r="r" b="b" t="t" l="l"/>
              <a:pathLst>
                <a:path h="1208305" w="3246812">
                  <a:moveTo>
                    <a:pt x="0" y="0"/>
                  </a:moveTo>
                  <a:lnTo>
                    <a:pt x="3246812" y="0"/>
                  </a:lnTo>
                  <a:lnTo>
                    <a:pt x="3246812" y="1208305"/>
                  </a:lnTo>
                  <a:lnTo>
                    <a:pt x="0" y="1208305"/>
                  </a:lnTo>
                  <a:close/>
                </a:path>
              </a:pathLst>
            </a:custGeom>
            <a:solidFill>
              <a:srgbClr val="EFEFEF"/>
            </a:solidFill>
          </p:spPr>
        </p:sp>
        <p:sp>
          <p:nvSpPr>
            <p:cNvPr name="TextBox 14" id="14"/>
            <p:cNvSpPr txBox="true"/>
            <p:nvPr/>
          </p:nvSpPr>
          <p:spPr>
            <a:xfrm>
              <a:off x="0" y="-19050"/>
              <a:ext cx="3246812" cy="1227355"/>
            </a:xfrm>
            <a:prstGeom prst="rect">
              <a:avLst/>
            </a:prstGeom>
          </p:spPr>
          <p:txBody>
            <a:bodyPr anchor="ctr" rtlCol="false" tIns="50800" lIns="50800" bIns="50800" rIns="50800"/>
            <a:lstStyle/>
            <a:p>
              <a:pPr algn="ctr">
                <a:lnSpc>
                  <a:spcPts val="2859"/>
                </a:lnSpc>
              </a:pPr>
            </a:p>
          </p:txBody>
        </p:sp>
      </p:grpSp>
      <p:sp>
        <p:nvSpPr>
          <p:cNvPr name="Freeform 15" id="15"/>
          <p:cNvSpPr/>
          <p:nvPr/>
        </p:nvSpPr>
        <p:spPr>
          <a:xfrm flipH="false" flipV="false" rot="0">
            <a:off x="1091812" y="7620730"/>
            <a:ext cx="8474146" cy="897419"/>
          </a:xfrm>
          <a:custGeom>
            <a:avLst/>
            <a:gdLst/>
            <a:ahLst/>
            <a:cxnLst/>
            <a:rect r="r" b="b" t="t" l="l"/>
            <a:pathLst>
              <a:path h="897419" w="8474146">
                <a:moveTo>
                  <a:pt x="0" y="0"/>
                </a:moveTo>
                <a:lnTo>
                  <a:pt x="8474147" y="0"/>
                </a:lnTo>
                <a:lnTo>
                  <a:pt x="8474147" y="897419"/>
                </a:lnTo>
                <a:lnTo>
                  <a:pt x="0" y="897419"/>
                </a:lnTo>
                <a:lnTo>
                  <a:pt x="0" y="0"/>
                </a:lnTo>
                <a:close/>
              </a:path>
            </a:pathLst>
          </a:custGeom>
          <a:blipFill>
            <a:blip r:embed="rId6"/>
            <a:stretch>
              <a:fillRect l="0" t="-86495" r="0" b="0"/>
            </a:stretch>
          </a:blipFill>
        </p:spPr>
      </p:sp>
      <p:sp>
        <p:nvSpPr>
          <p:cNvPr name="Freeform 16" id="16"/>
          <p:cNvSpPr/>
          <p:nvPr/>
        </p:nvSpPr>
        <p:spPr>
          <a:xfrm flipH="false" flipV="false" rot="-8971879">
            <a:off x="8505383" y="653271"/>
            <a:ext cx="1028677" cy="1944234"/>
          </a:xfrm>
          <a:custGeom>
            <a:avLst/>
            <a:gdLst/>
            <a:ahLst/>
            <a:cxnLst/>
            <a:rect r="r" b="b" t="t" l="l"/>
            <a:pathLst>
              <a:path h="1944234" w="1028677">
                <a:moveTo>
                  <a:pt x="0" y="0"/>
                </a:moveTo>
                <a:lnTo>
                  <a:pt x="1028677" y="0"/>
                </a:lnTo>
                <a:lnTo>
                  <a:pt x="1028677" y="1944234"/>
                </a:lnTo>
                <a:lnTo>
                  <a:pt x="0" y="194423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7" id="17"/>
          <p:cNvSpPr txBox="true"/>
          <p:nvPr/>
        </p:nvSpPr>
        <p:spPr>
          <a:xfrm rot="0">
            <a:off x="1091812" y="762078"/>
            <a:ext cx="9537014" cy="989077"/>
          </a:xfrm>
          <a:prstGeom prst="rect">
            <a:avLst/>
          </a:prstGeom>
        </p:spPr>
        <p:txBody>
          <a:bodyPr anchor="t" rtlCol="false" tIns="0" lIns="0" bIns="0" rIns="0">
            <a:spAutoFit/>
          </a:bodyPr>
          <a:lstStyle/>
          <a:p>
            <a:pPr marL="0" indent="0" lvl="0">
              <a:lnSpc>
                <a:spcPts val="8141"/>
              </a:lnSpc>
              <a:spcBef>
                <a:spcPct val="0"/>
              </a:spcBef>
            </a:pPr>
            <a:r>
              <a:rPr lang="en-US" sz="5899" spc="578">
                <a:solidFill>
                  <a:srgbClr val="231F20"/>
                </a:solidFill>
                <a:latin typeface="Oswald Bold"/>
              </a:rPr>
              <a:t>CODE</a:t>
            </a:r>
          </a:p>
        </p:txBody>
      </p:sp>
      <p:sp>
        <p:nvSpPr>
          <p:cNvPr name="TextBox 18" id="18"/>
          <p:cNvSpPr txBox="true"/>
          <p:nvPr/>
        </p:nvSpPr>
        <p:spPr>
          <a:xfrm rot="0">
            <a:off x="1584260" y="5105400"/>
            <a:ext cx="7489251" cy="2273570"/>
          </a:xfrm>
          <a:prstGeom prst="rect">
            <a:avLst/>
          </a:prstGeom>
        </p:spPr>
        <p:txBody>
          <a:bodyPr anchor="t" rtlCol="false" tIns="0" lIns="0" bIns="0" rIns="0">
            <a:spAutoFit/>
          </a:bodyPr>
          <a:lstStyle/>
          <a:p>
            <a:pPr marL="477229" indent="-238614" lvl="1">
              <a:lnSpc>
                <a:spcPts val="3050"/>
              </a:lnSpc>
              <a:buFont typeface="Arial"/>
              <a:buChar char="•"/>
            </a:pPr>
            <a:r>
              <a:rPr lang="en-US" sz="2210" spc="216">
                <a:solidFill>
                  <a:srgbClr val="231F20"/>
                </a:solidFill>
                <a:latin typeface="Montserrat Light"/>
              </a:rPr>
              <a:t>This query fetches all the metadata from TCGA-BRCA project with the mentioned data category and type(shown previously).</a:t>
            </a:r>
          </a:p>
          <a:p>
            <a:pPr algn="l" marL="477229" indent="-238614" lvl="1">
              <a:lnSpc>
                <a:spcPts val="3050"/>
              </a:lnSpc>
              <a:buFont typeface="Arial"/>
              <a:buChar char="•"/>
            </a:pPr>
            <a:r>
              <a:rPr lang="en-US" sz="2210" spc="216">
                <a:solidFill>
                  <a:srgbClr val="231F20"/>
                </a:solidFill>
                <a:latin typeface="Montserrat Light"/>
              </a:rPr>
              <a:t>This will enable us to obtain the Entity IDs for the corresponding file names which we downloaded. </a:t>
            </a:r>
          </a:p>
        </p:txBody>
      </p:sp>
      <p:sp>
        <p:nvSpPr>
          <p:cNvPr name="TextBox 19" id="19"/>
          <p:cNvSpPr txBox="true"/>
          <p:nvPr/>
        </p:nvSpPr>
        <p:spPr>
          <a:xfrm rot="0">
            <a:off x="3418597" y="1092406"/>
            <a:ext cx="4883444" cy="385571"/>
          </a:xfrm>
          <a:prstGeom prst="rect">
            <a:avLst/>
          </a:prstGeom>
        </p:spPr>
        <p:txBody>
          <a:bodyPr anchor="t" rtlCol="false" tIns="0" lIns="0" bIns="0" rIns="0">
            <a:spAutoFit/>
          </a:bodyPr>
          <a:lstStyle/>
          <a:p>
            <a:pPr>
              <a:lnSpc>
                <a:spcPts val="3174"/>
              </a:lnSpc>
            </a:pPr>
            <a:r>
              <a:rPr lang="en-US" sz="2300" spc="225">
                <a:solidFill>
                  <a:srgbClr val="231F20"/>
                </a:solidFill>
                <a:latin typeface="Oswald Bold"/>
              </a:rPr>
              <a:t>FORMING COMBINED DATAFRAME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887923">
            <a:off x="-2683214" y="7543802"/>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87923">
            <a:off x="12076940" y="-3354783"/>
            <a:ext cx="7032580" cy="7216267"/>
          </a:xfrm>
          <a:custGeom>
            <a:avLst/>
            <a:gdLst/>
            <a:ahLst/>
            <a:cxnLst/>
            <a:rect r="r" b="b" t="t" l="l"/>
            <a:pathLst>
              <a:path h="7216267" w="7032580">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6333169" y="8069439"/>
            <a:ext cx="2094695" cy="2377721"/>
            <a:chOff x="0" y="0"/>
            <a:chExt cx="551689" cy="626231"/>
          </a:xfrm>
        </p:grpSpPr>
        <p:sp>
          <p:nvSpPr>
            <p:cNvPr name="Freeform 5" id="5"/>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6" id="6"/>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0">
            <a:off x="-224419" y="-1349021"/>
            <a:ext cx="2094695" cy="2377721"/>
            <a:chOff x="0" y="0"/>
            <a:chExt cx="551689" cy="626231"/>
          </a:xfrm>
        </p:grpSpPr>
        <p:sp>
          <p:nvSpPr>
            <p:cNvPr name="Freeform 8" id="8"/>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9" id="9"/>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grpSp>
        <p:nvGrpSpPr>
          <p:cNvPr name="Group 10" id="10"/>
          <p:cNvGrpSpPr/>
          <p:nvPr/>
        </p:nvGrpSpPr>
        <p:grpSpPr>
          <a:xfrm rot="0">
            <a:off x="1091812" y="4746608"/>
            <a:ext cx="8474146" cy="3153662"/>
            <a:chOff x="0" y="0"/>
            <a:chExt cx="3246812" cy="1208305"/>
          </a:xfrm>
        </p:grpSpPr>
        <p:sp>
          <p:nvSpPr>
            <p:cNvPr name="Freeform 11" id="11"/>
            <p:cNvSpPr/>
            <p:nvPr/>
          </p:nvSpPr>
          <p:spPr>
            <a:xfrm flipH="false" flipV="false" rot="0">
              <a:off x="0" y="0"/>
              <a:ext cx="3246812" cy="1208305"/>
            </a:xfrm>
            <a:custGeom>
              <a:avLst/>
              <a:gdLst/>
              <a:ahLst/>
              <a:cxnLst/>
              <a:rect r="r" b="b" t="t" l="l"/>
              <a:pathLst>
                <a:path h="1208305" w="3246812">
                  <a:moveTo>
                    <a:pt x="0" y="0"/>
                  </a:moveTo>
                  <a:lnTo>
                    <a:pt x="3246812" y="0"/>
                  </a:lnTo>
                  <a:lnTo>
                    <a:pt x="3246812" y="1208305"/>
                  </a:lnTo>
                  <a:lnTo>
                    <a:pt x="0" y="1208305"/>
                  </a:lnTo>
                  <a:close/>
                </a:path>
              </a:pathLst>
            </a:custGeom>
            <a:solidFill>
              <a:srgbClr val="EFEFEF"/>
            </a:solidFill>
          </p:spPr>
        </p:sp>
        <p:sp>
          <p:nvSpPr>
            <p:cNvPr name="TextBox 12" id="12"/>
            <p:cNvSpPr txBox="true"/>
            <p:nvPr/>
          </p:nvSpPr>
          <p:spPr>
            <a:xfrm>
              <a:off x="0" y="-19050"/>
              <a:ext cx="3246812" cy="1227355"/>
            </a:xfrm>
            <a:prstGeom prst="rect">
              <a:avLst/>
            </a:prstGeom>
          </p:spPr>
          <p:txBody>
            <a:bodyPr anchor="ctr" rtlCol="false" tIns="50800" lIns="50800" bIns="50800" rIns="50800"/>
            <a:lstStyle/>
            <a:p>
              <a:pPr algn="ctr">
                <a:lnSpc>
                  <a:spcPts val="2859"/>
                </a:lnSpc>
              </a:pPr>
            </a:p>
          </p:txBody>
        </p:sp>
      </p:grpSp>
      <p:sp>
        <p:nvSpPr>
          <p:cNvPr name="Freeform 13" id="13"/>
          <p:cNvSpPr/>
          <p:nvPr/>
        </p:nvSpPr>
        <p:spPr>
          <a:xfrm flipH="false" flipV="false" rot="0">
            <a:off x="1091812" y="7620730"/>
            <a:ext cx="8474146" cy="897419"/>
          </a:xfrm>
          <a:custGeom>
            <a:avLst/>
            <a:gdLst/>
            <a:ahLst/>
            <a:cxnLst/>
            <a:rect r="r" b="b" t="t" l="l"/>
            <a:pathLst>
              <a:path h="897419" w="8474146">
                <a:moveTo>
                  <a:pt x="0" y="0"/>
                </a:moveTo>
                <a:lnTo>
                  <a:pt x="8474147" y="0"/>
                </a:lnTo>
                <a:lnTo>
                  <a:pt x="8474147" y="897419"/>
                </a:lnTo>
                <a:lnTo>
                  <a:pt x="0" y="897419"/>
                </a:lnTo>
                <a:lnTo>
                  <a:pt x="0" y="0"/>
                </a:lnTo>
                <a:close/>
              </a:path>
            </a:pathLst>
          </a:custGeom>
          <a:blipFill>
            <a:blip r:embed="rId4"/>
            <a:stretch>
              <a:fillRect l="0" t="-86495" r="0" b="0"/>
            </a:stretch>
          </a:blipFill>
        </p:spPr>
      </p:sp>
      <p:sp>
        <p:nvSpPr>
          <p:cNvPr name="Freeform 14" id="14"/>
          <p:cNvSpPr/>
          <p:nvPr/>
        </p:nvSpPr>
        <p:spPr>
          <a:xfrm flipH="false" flipV="false" rot="-8310076">
            <a:off x="9863054" y="779038"/>
            <a:ext cx="1028677" cy="1944234"/>
          </a:xfrm>
          <a:custGeom>
            <a:avLst/>
            <a:gdLst/>
            <a:ahLst/>
            <a:cxnLst/>
            <a:rect r="r" b="b" t="t" l="l"/>
            <a:pathLst>
              <a:path h="1944234" w="1028677">
                <a:moveTo>
                  <a:pt x="0" y="0"/>
                </a:moveTo>
                <a:lnTo>
                  <a:pt x="1028676" y="0"/>
                </a:lnTo>
                <a:lnTo>
                  <a:pt x="1028676" y="1944234"/>
                </a:lnTo>
                <a:lnTo>
                  <a:pt x="0" y="19442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822928" y="2084758"/>
            <a:ext cx="10338610" cy="1929214"/>
          </a:xfrm>
          <a:custGeom>
            <a:avLst/>
            <a:gdLst/>
            <a:ahLst/>
            <a:cxnLst/>
            <a:rect r="r" b="b" t="t" l="l"/>
            <a:pathLst>
              <a:path h="1929214" w="10338610">
                <a:moveTo>
                  <a:pt x="0" y="0"/>
                </a:moveTo>
                <a:lnTo>
                  <a:pt x="10338611" y="0"/>
                </a:lnTo>
                <a:lnTo>
                  <a:pt x="10338611" y="1929214"/>
                </a:lnTo>
                <a:lnTo>
                  <a:pt x="0" y="1929214"/>
                </a:lnTo>
                <a:lnTo>
                  <a:pt x="0" y="0"/>
                </a:lnTo>
                <a:close/>
              </a:path>
            </a:pathLst>
          </a:custGeom>
          <a:blipFill>
            <a:blip r:embed="rId7"/>
            <a:stretch>
              <a:fillRect l="0" t="0" r="0" b="0"/>
            </a:stretch>
          </a:blipFill>
        </p:spPr>
      </p:sp>
      <p:sp>
        <p:nvSpPr>
          <p:cNvPr name="Freeform 16" id="16"/>
          <p:cNvSpPr/>
          <p:nvPr/>
        </p:nvSpPr>
        <p:spPr>
          <a:xfrm flipH="false" flipV="false" rot="0">
            <a:off x="11161539" y="419287"/>
            <a:ext cx="7126461" cy="8654643"/>
          </a:xfrm>
          <a:custGeom>
            <a:avLst/>
            <a:gdLst/>
            <a:ahLst/>
            <a:cxnLst/>
            <a:rect r="r" b="b" t="t" l="l"/>
            <a:pathLst>
              <a:path h="8654643" w="7126461">
                <a:moveTo>
                  <a:pt x="0" y="0"/>
                </a:moveTo>
                <a:lnTo>
                  <a:pt x="7126461" y="0"/>
                </a:lnTo>
                <a:lnTo>
                  <a:pt x="7126461" y="8654643"/>
                </a:lnTo>
                <a:lnTo>
                  <a:pt x="0" y="8654643"/>
                </a:lnTo>
                <a:lnTo>
                  <a:pt x="0" y="0"/>
                </a:lnTo>
                <a:close/>
              </a:path>
            </a:pathLst>
          </a:custGeom>
          <a:blipFill>
            <a:blip r:embed="rId8"/>
            <a:stretch>
              <a:fillRect l="-1414" t="0" r="-1414" b="0"/>
            </a:stretch>
          </a:blipFill>
        </p:spPr>
      </p:sp>
      <p:sp>
        <p:nvSpPr>
          <p:cNvPr name="TextBox 17" id="17"/>
          <p:cNvSpPr txBox="true"/>
          <p:nvPr/>
        </p:nvSpPr>
        <p:spPr>
          <a:xfrm rot="0">
            <a:off x="2424684" y="762078"/>
            <a:ext cx="9537014" cy="989077"/>
          </a:xfrm>
          <a:prstGeom prst="rect">
            <a:avLst/>
          </a:prstGeom>
        </p:spPr>
        <p:txBody>
          <a:bodyPr anchor="t" rtlCol="false" tIns="0" lIns="0" bIns="0" rIns="0">
            <a:spAutoFit/>
          </a:bodyPr>
          <a:lstStyle/>
          <a:p>
            <a:pPr marL="0" indent="0" lvl="0">
              <a:lnSpc>
                <a:spcPts val="8141"/>
              </a:lnSpc>
              <a:spcBef>
                <a:spcPct val="0"/>
              </a:spcBef>
            </a:pPr>
            <a:r>
              <a:rPr lang="en-US" sz="5899" spc="578">
                <a:solidFill>
                  <a:srgbClr val="231F20"/>
                </a:solidFill>
                <a:latin typeface="Oswald Bold"/>
              </a:rPr>
              <a:t>CODE</a:t>
            </a:r>
          </a:p>
        </p:txBody>
      </p:sp>
      <p:sp>
        <p:nvSpPr>
          <p:cNvPr name="TextBox 18" id="18"/>
          <p:cNvSpPr txBox="true"/>
          <p:nvPr/>
        </p:nvSpPr>
        <p:spPr>
          <a:xfrm rot="0">
            <a:off x="1584260" y="5105400"/>
            <a:ext cx="7489251" cy="2273570"/>
          </a:xfrm>
          <a:prstGeom prst="rect">
            <a:avLst/>
          </a:prstGeom>
        </p:spPr>
        <p:txBody>
          <a:bodyPr anchor="t" rtlCol="false" tIns="0" lIns="0" bIns="0" rIns="0">
            <a:spAutoFit/>
          </a:bodyPr>
          <a:lstStyle/>
          <a:p>
            <a:pPr marL="477229" indent="-238614" lvl="1">
              <a:lnSpc>
                <a:spcPts val="3050"/>
              </a:lnSpc>
              <a:buFont typeface="Arial"/>
              <a:buChar char="•"/>
            </a:pPr>
            <a:r>
              <a:rPr lang="en-US" sz="2210" spc="216">
                <a:solidFill>
                  <a:srgbClr val="231F20"/>
                </a:solidFill>
                <a:latin typeface="Montserrat Light"/>
              </a:rPr>
              <a:t>This code extracts the required two columns from our query result namely sample.submitter_id and id essentially creating an id vs. sample table.</a:t>
            </a:r>
          </a:p>
          <a:p>
            <a:pPr algn="l" marL="477229" indent="-238614" lvl="1">
              <a:lnSpc>
                <a:spcPts val="3050"/>
              </a:lnSpc>
              <a:buFont typeface="Arial"/>
              <a:buChar char="•"/>
            </a:pPr>
            <a:r>
              <a:rPr lang="en-US" sz="2210" spc="216">
                <a:solidFill>
                  <a:srgbClr val="231F20"/>
                </a:solidFill>
                <a:latin typeface="Montserrat Light"/>
              </a:rPr>
              <a:t>Then it writes and saves them in a excel file for further usage.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887923">
            <a:off x="-2683214" y="7543802"/>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87923">
            <a:off x="12076940" y="-3354783"/>
            <a:ext cx="7032580" cy="7216267"/>
          </a:xfrm>
          <a:custGeom>
            <a:avLst/>
            <a:gdLst/>
            <a:ahLst/>
            <a:cxnLst/>
            <a:rect r="r" b="b" t="t" l="l"/>
            <a:pathLst>
              <a:path h="7216267" w="7032580">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6333169" y="8069439"/>
            <a:ext cx="2094695" cy="2377721"/>
            <a:chOff x="0" y="0"/>
            <a:chExt cx="551689" cy="626231"/>
          </a:xfrm>
        </p:grpSpPr>
        <p:sp>
          <p:nvSpPr>
            <p:cNvPr name="Freeform 5" id="5"/>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6" id="6"/>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0">
            <a:off x="-224419" y="-1349021"/>
            <a:ext cx="2094695" cy="2377721"/>
            <a:chOff x="0" y="0"/>
            <a:chExt cx="551689" cy="626231"/>
          </a:xfrm>
        </p:grpSpPr>
        <p:sp>
          <p:nvSpPr>
            <p:cNvPr name="Freeform 8" id="8"/>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9" id="9"/>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6040139" y="9389581"/>
            <a:ext cx="8474146" cy="897419"/>
          </a:xfrm>
          <a:custGeom>
            <a:avLst/>
            <a:gdLst/>
            <a:ahLst/>
            <a:cxnLst/>
            <a:rect r="r" b="b" t="t" l="l"/>
            <a:pathLst>
              <a:path h="897419" w="8474146">
                <a:moveTo>
                  <a:pt x="0" y="0"/>
                </a:moveTo>
                <a:lnTo>
                  <a:pt x="8474147" y="0"/>
                </a:lnTo>
                <a:lnTo>
                  <a:pt x="8474147" y="897419"/>
                </a:lnTo>
                <a:lnTo>
                  <a:pt x="0" y="897419"/>
                </a:lnTo>
                <a:lnTo>
                  <a:pt x="0" y="0"/>
                </a:lnTo>
                <a:close/>
              </a:path>
            </a:pathLst>
          </a:custGeom>
          <a:blipFill>
            <a:blip r:embed="rId4"/>
            <a:stretch>
              <a:fillRect l="0" t="-86495" r="0" b="0"/>
            </a:stretch>
          </a:blipFill>
        </p:spPr>
      </p:sp>
      <p:grpSp>
        <p:nvGrpSpPr>
          <p:cNvPr name="Group 11" id="11"/>
          <p:cNvGrpSpPr/>
          <p:nvPr/>
        </p:nvGrpSpPr>
        <p:grpSpPr>
          <a:xfrm rot="0">
            <a:off x="6040139" y="6492608"/>
            <a:ext cx="8474146" cy="3153662"/>
            <a:chOff x="0" y="0"/>
            <a:chExt cx="3246812" cy="1208305"/>
          </a:xfrm>
        </p:grpSpPr>
        <p:sp>
          <p:nvSpPr>
            <p:cNvPr name="Freeform 12" id="12"/>
            <p:cNvSpPr/>
            <p:nvPr/>
          </p:nvSpPr>
          <p:spPr>
            <a:xfrm flipH="false" flipV="false" rot="0">
              <a:off x="0" y="0"/>
              <a:ext cx="3246812" cy="1208305"/>
            </a:xfrm>
            <a:custGeom>
              <a:avLst/>
              <a:gdLst/>
              <a:ahLst/>
              <a:cxnLst/>
              <a:rect r="r" b="b" t="t" l="l"/>
              <a:pathLst>
                <a:path h="1208305" w="3246812">
                  <a:moveTo>
                    <a:pt x="0" y="0"/>
                  </a:moveTo>
                  <a:lnTo>
                    <a:pt x="3246812" y="0"/>
                  </a:lnTo>
                  <a:lnTo>
                    <a:pt x="3246812" y="1208305"/>
                  </a:lnTo>
                  <a:lnTo>
                    <a:pt x="0" y="1208305"/>
                  </a:lnTo>
                  <a:close/>
                </a:path>
              </a:pathLst>
            </a:custGeom>
            <a:solidFill>
              <a:srgbClr val="EFEFEF"/>
            </a:solidFill>
          </p:spPr>
        </p:sp>
        <p:sp>
          <p:nvSpPr>
            <p:cNvPr name="TextBox 13" id="13"/>
            <p:cNvSpPr txBox="true"/>
            <p:nvPr/>
          </p:nvSpPr>
          <p:spPr>
            <a:xfrm>
              <a:off x="0" y="-19050"/>
              <a:ext cx="3246812" cy="1227355"/>
            </a:xfrm>
            <a:prstGeom prst="rect">
              <a:avLst/>
            </a:prstGeom>
          </p:spPr>
          <p:txBody>
            <a:bodyPr anchor="ctr" rtlCol="false" tIns="50800" lIns="50800" bIns="50800" rIns="50800"/>
            <a:lstStyle/>
            <a:p>
              <a:pPr algn="ctr">
                <a:lnSpc>
                  <a:spcPts val="2859"/>
                </a:lnSpc>
              </a:pPr>
            </a:p>
          </p:txBody>
        </p:sp>
      </p:grpSp>
      <p:sp>
        <p:nvSpPr>
          <p:cNvPr name="Freeform 14" id="14"/>
          <p:cNvSpPr/>
          <p:nvPr/>
        </p:nvSpPr>
        <p:spPr>
          <a:xfrm flipH="false" flipV="false" rot="-6456244">
            <a:off x="4883438" y="2008385"/>
            <a:ext cx="514338" cy="972117"/>
          </a:xfrm>
          <a:custGeom>
            <a:avLst/>
            <a:gdLst/>
            <a:ahLst/>
            <a:cxnLst/>
            <a:rect r="r" b="b" t="t" l="l"/>
            <a:pathLst>
              <a:path h="972117" w="514338">
                <a:moveTo>
                  <a:pt x="0" y="0"/>
                </a:moveTo>
                <a:lnTo>
                  <a:pt x="514338" y="0"/>
                </a:lnTo>
                <a:lnTo>
                  <a:pt x="514338" y="972117"/>
                </a:lnTo>
                <a:lnTo>
                  <a:pt x="0" y="97211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5228524" y="2643577"/>
            <a:ext cx="10097377" cy="3484004"/>
          </a:xfrm>
          <a:custGeom>
            <a:avLst/>
            <a:gdLst/>
            <a:ahLst/>
            <a:cxnLst/>
            <a:rect r="r" b="b" t="t" l="l"/>
            <a:pathLst>
              <a:path h="3484004" w="10097377">
                <a:moveTo>
                  <a:pt x="0" y="0"/>
                </a:moveTo>
                <a:lnTo>
                  <a:pt x="10097377" y="0"/>
                </a:lnTo>
                <a:lnTo>
                  <a:pt x="10097377" y="3484004"/>
                </a:lnTo>
                <a:lnTo>
                  <a:pt x="0" y="3484004"/>
                </a:lnTo>
                <a:lnTo>
                  <a:pt x="0" y="0"/>
                </a:lnTo>
                <a:close/>
              </a:path>
            </a:pathLst>
          </a:custGeom>
          <a:blipFill>
            <a:blip r:embed="rId7"/>
            <a:stretch>
              <a:fillRect l="0" t="-1867" r="0" b="-1867"/>
            </a:stretch>
          </a:blipFill>
        </p:spPr>
      </p:sp>
      <p:sp>
        <p:nvSpPr>
          <p:cNvPr name="Freeform 16" id="16"/>
          <p:cNvSpPr/>
          <p:nvPr/>
        </p:nvSpPr>
        <p:spPr>
          <a:xfrm flipH="false" flipV="false" rot="0">
            <a:off x="650626" y="2268813"/>
            <a:ext cx="3948907" cy="5800627"/>
          </a:xfrm>
          <a:custGeom>
            <a:avLst/>
            <a:gdLst/>
            <a:ahLst/>
            <a:cxnLst/>
            <a:rect r="r" b="b" t="t" l="l"/>
            <a:pathLst>
              <a:path h="5800627" w="3948907">
                <a:moveTo>
                  <a:pt x="0" y="0"/>
                </a:moveTo>
                <a:lnTo>
                  <a:pt x="3948907" y="0"/>
                </a:lnTo>
                <a:lnTo>
                  <a:pt x="3948907" y="5800626"/>
                </a:lnTo>
                <a:lnTo>
                  <a:pt x="0" y="5800626"/>
                </a:lnTo>
                <a:lnTo>
                  <a:pt x="0" y="0"/>
                </a:lnTo>
                <a:close/>
              </a:path>
            </a:pathLst>
          </a:custGeom>
          <a:blipFill>
            <a:blip r:embed="rId8"/>
            <a:stretch>
              <a:fillRect l="0" t="0" r="-85312" b="0"/>
            </a:stretch>
          </a:blipFill>
        </p:spPr>
      </p:sp>
      <p:sp>
        <p:nvSpPr>
          <p:cNvPr name="TextBox 17" id="17"/>
          <p:cNvSpPr txBox="true"/>
          <p:nvPr/>
        </p:nvSpPr>
        <p:spPr>
          <a:xfrm rot="0">
            <a:off x="2424684" y="762078"/>
            <a:ext cx="9537014" cy="989077"/>
          </a:xfrm>
          <a:prstGeom prst="rect">
            <a:avLst/>
          </a:prstGeom>
        </p:spPr>
        <p:txBody>
          <a:bodyPr anchor="t" rtlCol="false" tIns="0" lIns="0" bIns="0" rIns="0">
            <a:spAutoFit/>
          </a:bodyPr>
          <a:lstStyle/>
          <a:p>
            <a:pPr marL="0" indent="0" lvl="0">
              <a:lnSpc>
                <a:spcPts val="8141"/>
              </a:lnSpc>
              <a:spcBef>
                <a:spcPct val="0"/>
              </a:spcBef>
            </a:pPr>
            <a:r>
              <a:rPr lang="en-US" sz="5899" spc="578">
                <a:solidFill>
                  <a:srgbClr val="231F20"/>
                </a:solidFill>
                <a:latin typeface="Oswald Bold"/>
              </a:rPr>
              <a:t>CODE</a:t>
            </a:r>
          </a:p>
        </p:txBody>
      </p:sp>
      <p:sp>
        <p:nvSpPr>
          <p:cNvPr name="TextBox 18" id="18"/>
          <p:cNvSpPr txBox="true"/>
          <p:nvPr/>
        </p:nvSpPr>
        <p:spPr>
          <a:xfrm rot="0">
            <a:off x="6361885" y="6663468"/>
            <a:ext cx="7830654" cy="2773844"/>
          </a:xfrm>
          <a:prstGeom prst="rect">
            <a:avLst/>
          </a:prstGeom>
        </p:spPr>
        <p:txBody>
          <a:bodyPr anchor="t" rtlCol="false" tIns="0" lIns="0" bIns="0" rIns="0">
            <a:spAutoFit/>
          </a:bodyPr>
          <a:lstStyle/>
          <a:p>
            <a:pPr marL="498983" indent="-249492" lvl="1">
              <a:lnSpc>
                <a:spcPts val="3189"/>
              </a:lnSpc>
              <a:buFont typeface="Arial"/>
              <a:buChar char="•"/>
            </a:pPr>
            <a:r>
              <a:rPr lang="en-US" sz="2311" spc="226">
                <a:solidFill>
                  <a:srgbClr val="231F20"/>
                </a:solidFill>
                <a:latin typeface="Montserrat Light"/>
              </a:rPr>
              <a:t>We now enter the first file(arbitrary) and extract all the gene_ids and their corresponding gene_names.</a:t>
            </a:r>
          </a:p>
          <a:p>
            <a:pPr algn="l" marL="498983" indent="-249492" lvl="1">
              <a:lnSpc>
                <a:spcPts val="3189"/>
              </a:lnSpc>
              <a:buFont typeface="Arial"/>
              <a:buChar char="•"/>
            </a:pPr>
            <a:r>
              <a:rPr lang="en-US" sz="2311" spc="226">
                <a:solidFill>
                  <a:srgbClr val="231F20"/>
                </a:solidFill>
                <a:latin typeface="Montserrat Light"/>
              </a:rPr>
              <a:t>We exclude the first 4 irrelevant columns and then form the structure of our dataframe which will combine count data from all the files.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DAFxOoKx8Rs</dc:identifier>
  <dcterms:modified xsi:type="dcterms:W3CDTF">2011-08-01T06:04:30Z</dcterms:modified>
  <cp:revision>1</cp:revision>
  <dc:title>workflow</dc:title>
</cp:coreProperties>
</file>